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147376054" r:id="rId2"/>
    <p:sldId id="257" r:id="rId3"/>
    <p:sldId id="2147376026" r:id="rId4"/>
    <p:sldId id="259" r:id="rId5"/>
    <p:sldId id="4046" r:id="rId6"/>
    <p:sldId id="263" r:id="rId7"/>
    <p:sldId id="2147375962" r:id="rId8"/>
    <p:sldId id="2147375964" r:id="rId9"/>
    <p:sldId id="286" r:id="rId10"/>
    <p:sldId id="2147375965" r:id="rId11"/>
    <p:sldId id="281" r:id="rId12"/>
    <p:sldId id="2147376021" r:id="rId13"/>
    <p:sldId id="2147375992" r:id="rId14"/>
    <p:sldId id="2147375983" r:id="rId15"/>
    <p:sldId id="2147376055" r:id="rId16"/>
  </p:sldIdLst>
  <p:sldSz cx="12192000" cy="6858000"/>
  <p:notesSz cx="6858000" cy="9144000"/>
  <p:defaultTextStyle>
    <a:defPPr>
      <a:defRPr lang="en-L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A11D10-5B87-06DC-6A73-18E6F04D30FF}" name="Nay THI HA" initials="NT" userId="S::nay.thiha@fondation-merieux.org::bb8748f3-e8c6-4615-8679-ee31140b255d" providerId="AD"/>
  <p188:author id="{4A55D186-6CA7-0F97-7C6B-1B01B190A991}" name="THEPSOUVANH, Soudthida" initials="TS" userId="S::thepsouvanhs@who.int::0394307d-3f5e-4a57-93a8-6bc4934af83f" providerId="AD"/>
  <p188:author id="{FB778BB9-5B5C-426F-1828-7A50553ACAE9}" name="SONEPHET, Souliyadeth" initials="SS" userId="S::sonephets@who.int::e5981765-e05e-48ff-b3aa-3ba6c7982f3e" providerId="AD"/>
  <p188:author id="{FBD23CCC-29D5-AD19-3735-7C1A12CE6F5C}" name="PARK, Yu Lee" initials="PYL" userId="S::parkyl@who.int::56ee9823-6f29-4d77-a008-ad0fa2c79b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6BB453"/>
    <a:srgbClr val="0CB458"/>
    <a:srgbClr val="A02B93"/>
    <a:srgbClr val="E9F1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rACSS%202023_%20Summary%20Tables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TrACSS%202023_%20Summary%20Tables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TrACSS%202023_%20Summary%20Tables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TrACSS%202023_%20Summary%20Tables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TrACSS%202023_%20Summary%20Tables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TrACSS%202023_%20Summary%20Tables1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3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defRPr>
            </a:pPr>
            <a:r>
              <a:rPr lang="en-US" sz="1800" b="1" err="1">
                <a:solidFill>
                  <a:schemeClr val="accent3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TrACSS</a:t>
            </a:r>
            <a:r>
              <a:rPr lang="en-US" sz="1800" b="1" baseline="0">
                <a:solidFill>
                  <a:schemeClr val="accent3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2023 - </a:t>
            </a:r>
            <a:r>
              <a:rPr lang="lo-LA" sz="1800" b="1" baseline="0">
                <a:solidFill>
                  <a:schemeClr val="accent3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ຄວາມຮັບຮູ້ກ່ຽວກັບ </a:t>
            </a:r>
            <a:r>
              <a:rPr lang="en-US" sz="1800" b="1" baseline="0">
                <a:solidFill>
                  <a:schemeClr val="accent3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AMR</a:t>
            </a:r>
            <a:endParaRPr lang="en-US" sz="1800" b="1">
              <a:solidFill>
                <a:schemeClr val="accent3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3"/>
              </a:solidFill>
              <a:latin typeface="Phetsarath OT" panose="02000500000000020004" pitchFamily="2" charset="0"/>
              <a:ea typeface="+mn-ea"/>
              <a:cs typeface="Phetsarath OT" panose="02000500000000020004" pitchFamily="2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618565546791129E-2"/>
          <c:y val="0.2184119175704573"/>
          <c:w val="0.89508678639350236"/>
          <c:h val="0.6650722587261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'[TrACSS 2023_ Summary Tables1]One Health summary tables'!$L$25</c:f>
              <c:strCache>
                <c:ptCount val="1"/>
                <c:pt idx="0">
                  <c:v>Global (%, N=177)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767E68-4F8E-4474-9DA9-A44236F581D4}" type="VALUE">
                      <a:rPr lang="en-US" smtClean="0"/>
                      <a:pPr/>
                      <a:t>[VALUE]</a:t>
                    </a:fld>
                    <a:r>
                      <a:rPr lang="en-US"/>
                      <a:t> (4)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04-403A-8CC7-2C2807A7B0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EA8FE0-253B-4B6D-8770-1E00F2738725}" type="VALUE">
                      <a:rPr lang="en-US" smtClean="0"/>
                      <a:pPr/>
                      <a:t>[VALUE]</a:t>
                    </a:fld>
                    <a:r>
                      <a:rPr lang="en-US"/>
                      <a:t> (35)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04-403A-8CC7-2C2807A7B0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355009-AD26-4600-85D5-E43E5140AB67}" type="VALUE">
                      <a:rPr lang="en-US" smtClean="0"/>
                      <a:pPr/>
                      <a:t>[VALUE]</a:t>
                    </a:fld>
                    <a:r>
                      <a:rPr lang="en-US"/>
                      <a:t> (69)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04-403A-8CC7-2C2807A7B0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47F0696-6555-4626-9053-D60C2A502102}" type="VALUE">
                      <a:rPr lang="en-US" smtClean="0"/>
                      <a:pPr/>
                      <a:t>[VALUE]</a:t>
                    </a:fld>
                    <a:r>
                      <a:rPr lang="en-US"/>
                      <a:t> (53)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F04-403A-8CC7-2C2807A7B0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988328A-C35F-48EE-A4DA-4AC5FEFD7702}" type="VALUE">
                      <a:rPr lang="en-US" smtClean="0"/>
                      <a:pPr/>
                      <a:t>[VALUE]</a:t>
                    </a:fld>
                    <a:r>
                      <a:rPr lang="en-US"/>
                      <a:t> (16)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F04-403A-8CC7-2C2807A7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'[TrACSS 2023_ Summary Tables1]One Health summary tables'!$J$26:$J$30</c:f>
              <c:strCache>
                <c:ptCount val="5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'[TrACSS 2023_ Summary Tables1]One Health summary tables'!$L$26:$L$30</c:f>
              <c:numCache>
                <c:formatCode>0%</c:formatCode>
                <c:ptCount val="5"/>
                <c:pt idx="0">
                  <c:v>2.2598870056497175E-2</c:v>
                </c:pt>
                <c:pt idx="1">
                  <c:v>0.19774011299435029</c:v>
                </c:pt>
                <c:pt idx="2">
                  <c:v>0.38983050847457629</c:v>
                </c:pt>
                <c:pt idx="3">
                  <c:v>0.29943502824858759</c:v>
                </c:pt>
                <c:pt idx="4">
                  <c:v>9.03954802259887E-2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4-403A-8CC7-2C2807A7B0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6145336"/>
        <c:axId val="866151568"/>
      </c:barChart>
      <c:catAx>
        <c:axId val="86614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151568"/>
        <c:crosses val="autoZero"/>
        <c:auto val="1"/>
        <c:lblAlgn val="ctr"/>
        <c:lblOffset val="100"/>
        <c:noMultiLvlLbl val="0"/>
      </c:catAx>
      <c:valAx>
        <c:axId val="86615156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145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err="1">
                <a:solidFill>
                  <a:schemeClr val="accent3"/>
                </a:solidFill>
              </a:rPr>
              <a:t>TrACSS</a:t>
            </a:r>
            <a:r>
              <a:rPr lang="en-US" sz="1600" b="1" baseline="0">
                <a:solidFill>
                  <a:schemeClr val="accent3"/>
                </a:solidFill>
              </a:rPr>
              <a:t> 2023 - </a:t>
            </a:r>
            <a:r>
              <a:rPr lang="lo-LA" sz="1600" b="1" i="0" u="none" strike="noStrike" kern="1200" spc="0" baseline="0">
                <a:solidFill>
                  <a:schemeClr val="accent3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ລະບົບການເຝົ້າລະວັງເຊື້ອຕ້ານຕໍ່ຢາຕ້ານເຊື້ອ</a:t>
            </a:r>
            <a:endParaRPr lang="en-US" sz="1600" b="1" i="0" u="none" strike="noStrike" kern="1200" spc="0" baseline="0">
              <a:solidFill>
                <a:schemeClr val="accent3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c:rich>
      </c:tx>
      <c:layout>
        <c:manualLayout>
          <c:xMode val="edge"/>
          <c:yMode val="edge"/>
          <c:x val="0.150104972154552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1800083826280014"/>
          <c:w val="0.88498840769903764"/>
          <c:h val="0.6737546760237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'[TrACSS 2023_ Summary Tables1]Human Health summary tables'!$K$25</c:f>
              <c:strCache>
                <c:ptCount val="1"/>
                <c:pt idx="0">
                  <c:v>Global (%, N=177)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76D2DF-3948-48CD-85DE-0CC12FE75FE1}" type="VALUE">
                      <a:rPr lang="en-US" smtClean="0"/>
                      <a:pPr/>
                      <a:t>[VALUE]</a:t>
                    </a:fld>
                    <a:r>
                      <a:rPr lang="en-US"/>
                      <a:t> (10)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DA9-43E6-9928-5EEA6E89C3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B84F37-9A04-4503-BFA2-D6B3CEE980BC}" type="VALUE">
                      <a:rPr lang="en-US" smtClean="0"/>
                      <a:pPr/>
                      <a:t>[VALUE]</a:t>
                    </a:fld>
                    <a:r>
                      <a:rPr lang="en-US"/>
                      <a:t> (35)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A9-43E6-9928-5EEA6E89C3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28F594-99C8-43BF-92E2-DCBDD3AC135C}" type="VALUE">
                      <a:rPr lang="en-US" smtClean="0"/>
                      <a:pPr/>
                      <a:t>[VALUE]</a:t>
                    </a:fld>
                    <a:r>
                      <a:rPr lang="en-US"/>
                      <a:t> (29)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A9-43E6-9928-5EEA6E89C3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1A89B7A-18E7-465D-8E16-0CC91FEB92FF}" type="VALUE">
                      <a:rPr lang="en-US" smtClean="0"/>
                      <a:pPr/>
                      <a:t>[VALUE]</a:t>
                    </a:fld>
                    <a:r>
                      <a:rPr lang="en-US"/>
                      <a:t> (84)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A9-43E6-9928-5EEA6E89C3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D397ECD-FD7A-47D6-85EA-9EB7938642CF}" type="VALUE">
                      <a:rPr lang="en-US" smtClean="0"/>
                      <a:pPr/>
                      <a:t>[VALUE]</a:t>
                    </a:fld>
                    <a:r>
                      <a:rPr lang="en-US"/>
                      <a:t> (19)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DA9-43E6-9928-5EEA6E89C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'[TrACSS 2023_ Summary Tables1]Human Health summary tables'!$I$26:$I$30</c:f>
              <c:strCache>
                <c:ptCount val="5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'[TrACSS 2023_ Summary Tables1]Human Health summary tables'!$K$26:$K$30</c:f>
              <c:numCache>
                <c:formatCode>0%</c:formatCode>
                <c:ptCount val="5"/>
                <c:pt idx="0">
                  <c:v>5.6497175141242938E-2</c:v>
                </c:pt>
                <c:pt idx="1">
                  <c:v>0.19774011299435029</c:v>
                </c:pt>
                <c:pt idx="2">
                  <c:v>0.16384180790960451</c:v>
                </c:pt>
                <c:pt idx="3">
                  <c:v>0.47457627118644069</c:v>
                </c:pt>
                <c:pt idx="4">
                  <c:v>0.10734463276836158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A9-43E6-9928-5EEA6E89C3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866920"/>
        <c:axId val="832870200"/>
      </c:barChart>
      <c:catAx>
        <c:axId val="83286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870200"/>
        <c:crosses val="autoZero"/>
        <c:auto val="1"/>
        <c:lblAlgn val="ctr"/>
        <c:lblOffset val="100"/>
        <c:noMultiLvlLbl val="0"/>
      </c:catAx>
      <c:valAx>
        <c:axId val="832870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866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AEE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err="1">
                <a:solidFill>
                  <a:srgbClr val="00AEE0"/>
                </a:solidFill>
              </a:rPr>
              <a:t>TrACSS</a:t>
            </a:r>
            <a:r>
              <a:rPr lang="en-US" sz="1600" b="1">
                <a:solidFill>
                  <a:srgbClr val="00AEE0"/>
                </a:solidFill>
              </a:rPr>
              <a:t> 2023 - </a:t>
            </a:r>
            <a:r>
              <a:rPr lang="en-US" sz="1600" b="1" baseline="0">
                <a:solidFill>
                  <a:srgbClr val="00AEE0"/>
                </a:solidFill>
              </a:rPr>
              <a:t> </a:t>
            </a:r>
            <a:r>
              <a:rPr lang="lo-LA" sz="1600" b="1" i="0" u="none" strike="noStrike" kern="1200" spc="0" baseline="0">
                <a:solidFill>
                  <a:srgbClr val="00AEE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ກຄຕຊ ໃນວຽກງານປິ່ນປົວສຸຂະພາບຄົນ</a:t>
            </a:r>
            <a:r>
              <a:rPr lang="en-US" sz="1600" b="1" i="0" u="none" strike="noStrike" kern="1200" spc="0" baseline="0">
                <a:solidFill>
                  <a:srgbClr val="00AEE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</a:p>
        </c:rich>
      </c:tx>
      <c:layout>
        <c:manualLayout>
          <c:xMode val="edge"/>
          <c:yMode val="edge"/>
          <c:x val="0.17275538822635766"/>
          <c:y val="1.185223897660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AEE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591278133400277E-2"/>
          <c:y val="0.13565120820510909"/>
          <c:w val="0.88498840769903764"/>
          <c:h val="0.74611314221986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'[TrACSS 2023_ Summary Tables1]Human Health summary tables'!$K$35</c:f>
              <c:strCache>
                <c:ptCount val="1"/>
                <c:pt idx="0">
                  <c:v>Global (%, N=177)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673A8A-191E-482A-A20B-B6F5D4A8A533}" type="VALUE">
                      <a:rPr lang="en-US" smtClean="0"/>
                      <a:pPr/>
                      <a:t>[VALUE]</a:t>
                    </a:fld>
                    <a:r>
                      <a:rPr lang="en-US"/>
                      <a:t> (15)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E2-4B35-A942-3FB55C9C7A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4D7EC3-8273-49D6-B370-C08A4A7985A0}" type="VALUE">
                      <a:rPr lang="en-US" smtClean="0"/>
                      <a:pPr/>
                      <a:t>[VALUE]</a:t>
                    </a:fld>
                    <a:r>
                      <a:rPr lang="en-US"/>
                      <a:t> (39)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E2-4B35-A942-3FB55C9C7AB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18CAA2-A925-43CC-9EE8-CA68E7F981B8}" type="VALUE">
                      <a:rPr lang="en-US" smtClean="0"/>
                      <a:pPr/>
                      <a:t>[VALUE]</a:t>
                    </a:fld>
                    <a:r>
                      <a:rPr lang="en-US"/>
                      <a:t> (54)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E2-4B35-A942-3FB55C9C7AB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85613E3-8A91-4E4B-8C9A-BE164E3F6377}" type="VALUE">
                      <a:rPr lang="en-US" smtClean="0"/>
                      <a:pPr/>
                      <a:t>[VALUE]</a:t>
                    </a:fld>
                    <a:r>
                      <a:rPr lang="en-US"/>
                      <a:t> (32)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E2-4B35-A942-3FB55C9C7AB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C3526ED-5F76-4843-84D0-CED495FADDAE}" type="VALUE">
                      <a:rPr lang="en-US" smtClean="0"/>
                      <a:pPr/>
                      <a:t>[VALUE]</a:t>
                    </a:fld>
                    <a:r>
                      <a:rPr lang="en-US"/>
                      <a:t> (36)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E2-4B35-A942-3FB55C9C7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'[TrACSS 2023_ Summary Tables1]Human Health summary tables'!$I$36:$I$40</c:f>
              <c:strCache>
                <c:ptCount val="5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'[TrACSS 2023_ Summary Tables1]Human Health summary tables'!$K$36:$K$40</c:f>
              <c:numCache>
                <c:formatCode>0%</c:formatCode>
                <c:ptCount val="5"/>
                <c:pt idx="0">
                  <c:v>8.5227272727272721E-2</c:v>
                </c:pt>
                <c:pt idx="1">
                  <c:v>0.22159090909090909</c:v>
                </c:pt>
                <c:pt idx="2">
                  <c:v>0.30681818181818182</c:v>
                </c:pt>
                <c:pt idx="3">
                  <c:v>0.18181818181818182</c:v>
                </c:pt>
                <c:pt idx="4">
                  <c:v>0.20454545454545456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E2-4B35-A942-3FB55C9C7A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3984864"/>
        <c:axId val="603981256"/>
      </c:barChart>
      <c:catAx>
        <c:axId val="6039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81256"/>
        <c:crosses val="autoZero"/>
        <c:auto val="1"/>
        <c:lblAlgn val="ctr"/>
        <c:lblOffset val="100"/>
        <c:noMultiLvlLbl val="0"/>
      </c:catAx>
      <c:valAx>
        <c:axId val="60398125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9848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196B24"/>
                </a:solidFill>
                <a:latin typeface="+mn-lt"/>
                <a:ea typeface="+mn-ea"/>
                <a:cs typeface="+mn-cs"/>
              </a:defRPr>
            </a:pPr>
            <a:r>
              <a:rPr lang="en-US" sz="1600" b="1" err="1">
                <a:solidFill>
                  <a:schemeClr val="accent3"/>
                </a:solidFill>
              </a:rPr>
              <a:t>TrACSS</a:t>
            </a:r>
            <a:r>
              <a:rPr lang="en-US" sz="1600" b="1" baseline="0">
                <a:solidFill>
                  <a:schemeClr val="accent3"/>
                </a:solidFill>
              </a:rPr>
              <a:t> 2023 – </a:t>
            </a:r>
            <a:r>
              <a:rPr lang="lo-LA" sz="1600" b="1" i="0" u="none" strike="noStrike" kern="1200" spc="0" baseline="0">
                <a:solidFill>
                  <a:schemeClr val="accent3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ລະບົບຕິດຕາມການຊົມໃຊ້</a:t>
            </a:r>
            <a:br>
              <a:rPr lang="lo-LA" sz="1600" b="1" i="0" u="none" strike="noStrike" kern="1200" spc="0" baseline="0">
                <a:solidFill>
                  <a:schemeClr val="accent3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lo-LA" sz="1600" b="1" i="0" u="none" strike="noStrike" kern="1200" spc="0" baseline="0">
                <a:solidFill>
                  <a:schemeClr val="accent3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ຢາຕ້ານເຊື້ອແຫ່ງຊາດໃນ ຂະແໜງສຸຂະພາບຄົນ</a:t>
            </a:r>
            <a:endParaRPr lang="en-US" sz="1600" b="1" i="0" u="none" strike="noStrike" kern="1200" spc="0" baseline="0" noProof="0">
              <a:solidFill>
                <a:schemeClr val="accent3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c:rich>
      </c:tx>
      <c:layout>
        <c:manualLayout>
          <c:xMode val="edge"/>
          <c:yMode val="edge"/>
          <c:x val="0.23756749819875178"/>
          <c:y val="2.96482988062941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196B2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14688403087898425"/>
          <c:w val="0.86697263320744766"/>
          <c:h val="0.71793902224668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'[TrACSS 2023_ Summary Tables1]Human Health summary tables'!$K$15</c:f>
              <c:strCache>
                <c:ptCount val="1"/>
                <c:pt idx="0">
                  <c:v>Global (%, N=177)</c:v>
                </c:pt>
              </c:strCache>
            </c:strRef>
          </c:tx>
          <c:spPr>
            <a:solidFill>
              <a:srgbClr val="00AEE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73610048859803E-2"/>
                  <c:y val="-1.2721942169757288E-2"/>
                </c:manualLayout>
              </c:layout>
              <c:tx>
                <c:rich>
                  <a:bodyPr/>
                  <a:lstStyle/>
                  <a:p>
                    <a:fld id="{FF2D8BCB-7FA2-4328-9EC3-6966ADFDE235}" type="VALUE">
                      <a:rPr lang="en-US" sz="1000" b="0" smtClean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r>
                      <a:rPr lang="en-US"/>
                      <a:t> (</a:t>
                    </a:r>
                    <a:r>
                      <a:rPr lang="en-US">
                        <a:solidFill>
                          <a:srgbClr val="C00000"/>
                        </a:solidFill>
                      </a:rPr>
                      <a:t>47</a:t>
                    </a:r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7D-4E5A-A7DD-558B022AEB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C2157B-37D3-477B-AE99-29511ED76475}" type="VALUE">
                      <a:rPr lang="en-US" smtClean="0"/>
                      <a:pPr/>
                      <a:t>[VALUE]</a:t>
                    </a:fld>
                    <a:r>
                      <a:rPr lang="en-US"/>
                      <a:t> (45)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7D-4E5A-A7DD-558B022AEBD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C921A0-4D7A-4BDC-AADF-B2451B709729}" type="VALUE">
                      <a:rPr lang="en-US" smtClean="0">
                        <a:solidFill>
                          <a:schemeClr val="accent6"/>
                        </a:solidFill>
                      </a:rPr>
                      <a:pPr>
                        <a:defRPr sz="1200">
                          <a:solidFill>
                            <a:schemeClr val="accent6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accent6"/>
                        </a:solidFill>
                      </a:rPr>
                      <a:t> (23)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7D-4E5A-A7DD-558B022AEBD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2C0E2D-5C1B-4AB0-B1A1-BF6591DD89E7}" type="VALUE">
                      <a:rPr lang="en-US" smtClean="0">
                        <a:solidFill>
                          <a:schemeClr val="accent6"/>
                        </a:solidFill>
                      </a:rPr>
                      <a:pPr>
                        <a:defRPr sz="1200">
                          <a:solidFill>
                            <a:schemeClr val="accent6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accent6"/>
                        </a:solidFill>
                      </a:rPr>
                      <a:t> (22)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7D-4E5A-A7DD-558B022AEBD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9F476D-4774-4EFD-90E5-E141952A3D51}" type="VALUE">
                      <a:rPr lang="en-US" smtClean="0">
                        <a:solidFill>
                          <a:schemeClr val="accent6"/>
                        </a:solidFill>
                      </a:rPr>
                      <a:pPr>
                        <a:defRPr sz="1200">
                          <a:solidFill>
                            <a:schemeClr val="accent6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chemeClr val="accent6"/>
                        </a:solidFill>
                      </a:rPr>
                      <a:t> (40)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7D-4E5A-A7DD-558B022AE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'[TrACSS 2023_ Summary Tables1]Human Health summary tables'!$I$16:$I$20</c:f>
              <c:strCache>
                <c:ptCount val="5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'[TrACSS 2023_ Summary Tables1]Human Health summary tables'!$K$16:$K$20</c:f>
              <c:numCache>
                <c:formatCode>0%</c:formatCode>
                <c:ptCount val="5"/>
                <c:pt idx="0">
                  <c:v>0.2655367231638418</c:v>
                </c:pt>
                <c:pt idx="1">
                  <c:v>0.25423728813559321</c:v>
                </c:pt>
                <c:pt idx="2">
                  <c:v>0.12994350282485875</c:v>
                </c:pt>
                <c:pt idx="3">
                  <c:v>0.12429378531073447</c:v>
                </c:pt>
                <c:pt idx="4">
                  <c:v>0.22598870056497175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7D-4E5A-A7DD-558B022AE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4593808"/>
        <c:axId val="834594792"/>
      </c:barChart>
      <c:catAx>
        <c:axId val="83459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594792"/>
        <c:crosses val="autoZero"/>
        <c:auto val="1"/>
        <c:lblAlgn val="ctr"/>
        <c:lblOffset val="100"/>
        <c:noMultiLvlLbl val="0"/>
      </c:catAx>
      <c:valAx>
        <c:axId val="8345947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5938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AEE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err="1">
                <a:solidFill>
                  <a:srgbClr val="00AEE0"/>
                </a:solidFill>
              </a:rPr>
              <a:t>TrACSS</a:t>
            </a:r>
            <a:r>
              <a:rPr lang="en-US" sz="1600" b="1">
                <a:solidFill>
                  <a:srgbClr val="00AEE0"/>
                </a:solidFill>
              </a:rPr>
              <a:t> 2023 – </a:t>
            </a:r>
            <a:r>
              <a:rPr lang="lo-LA" sz="16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ການນໍາໃຊ້ຢາຕ້ານເຊື້ອຢ່າງມີປະສິດຕິພາບໃນຂະແໜງສຸຂະພາບຄົນ</a:t>
            </a:r>
            <a:endParaRPr lang="en-US" sz="1600" b="1">
              <a:solidFill>
                <a:srgbClr val="00AEE0"/>
              </a:solidFill>
            </a:endParaRPr>
          </a:p>
        </c:rich>
      </c:tx>
      <c:layout>
        <c:manualLayout>
          <c:xMode val="edge"/>
          <c:yMode val="edge"/>
          <c:x val="0.12699434064514858"/>
          <c:y val="6.8399548594863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AEE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327041785777673E-2"/>
          <c:y val="0.24779733415675984"/>
          <c:w val="0.89641666638407824"/>
          <c:h val="0.6000054037362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'[TrACSS 2023_ Summary Tables1]Human Health summary tables'!$K$46</c:f>
              <c:strCache>
                <c:ptCount val="1"/>
                <c:pt idx="0">
                  <c:v>Global (%, N=177)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AFAE9F1-1857-4FBA-A4CE-ED4453721503}" type="VALUE">
                      <a:rPr lang="en-US" smtClean="0"/>
                      <a:pPr/>
                      <a:t>[VALUE]</a:t>
                    </a:fld>
                    <a:r>
                      <a:rPr lang="en-US"/>
                      <a:t> (40)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6D-46EE-BACD-FC034C2596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A39DDA-3C09-4CF8-9888-EB6B5F88EC92}" type="VALUE">
                      <a:rPr lang="en-US" smtClean="0"/>
                      <a:pPr/>
                      <a:t>[VALUE]</a:t>
                    </a:fld>
                    <a:r>
                      <a:rPr lang="en-US"/>
                      <a:t> (24)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6D-46EE-BACD-FC034C2596C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74EC1B-E24C-4313-A253-08E63ECDF5B2}" type="VALUE">
                      <a:rPr lang="en-US" smtClean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0B050"/>
                        </a:solidFill>
                      </a:rPr>
                      <a:t> (69)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6D-46EE-BACD-FC034C2596C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37F128-D7B9-4465-9618-0C362F5204C0}" type="VALUE">
                      <a:rPr lang="en-US" smtClean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0B050"/>
                        </a:solidFill>
                      </a:rPr>
                      <a:t>(28)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6D-46EE-BACD-FC034C2596C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AED397-B7CD-4857-9F99-5B54EA31902B}" type="VALUE">
                      <a:rPr lang="en-US" smtClean="0">
                        <a:solidFill>
                          <a:srgbClr val="00B050"/>
                        </a:solidFill>
                      </a:rPr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0B050"/>
                        </a:solidFill>
                      </a:rPr>
                      <a:t> (16)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96D-46EE-BACD-FC034C25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'[TrACSS 2023_ Summary Tables1]Human Health summary tables'!$I$47:$I$51</c:f>
              <c:strCache>
                <c:ptCount val="5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'[TrACSS 2023_ Summary Tables1]Human Health summary tables'!$K$47:$K$51</c:f>
              <c:numCache>
                <c:formatCode>0%</c:formatCode>
                <c:ptCount val="5"/>
                <c:pt idx="0">
                  <c:v>0.22598870056497175</c:v>
                </c:pt>
                <c:pt idx="1">
                  <c:v>0.13559322033898305</c:v>
                </c:pt>
                <c:pt idx="2">
                  <c:v>0.38983050847457629</c:v>
                </c:pt>
                <c:pt idx="3">
                  <c:v>0.15819209039548024</c:v>
                </c:pt>
                <c:pt idx="4">
                  <c:v>9.03954802259887E-2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6D-46EE-BACD-FC034C259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3163288"/>
        <c:axId val="603161320"/>
      </c:barChart>
      <c:catAx>
        <c:axId val="60316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61320"/>
        <c:crosses val="autoZero"/>
        <c:auto val="1"/>
        <c:lblAlgn val="ctr"/>
        <c:lblOffset val="100"/>
        <c:noMultiLvlLbl val="0"/>
      </c:catAx>
      <c:valAx>
        <c:axId val="60316132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632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2023: </a:t>
            </a:r>
            <a:r>
              <a:rPr lang="lo-LA" sz="1600" b="1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ການປະສານງານວຽກງານ </a:t>
            </a:r>
            <a:r>
              <a:rPr lang="en-US" sz="1600" b="1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600" b="1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ແບບຫຼາຍພາກສ່ວນ</a:t>
            </a:r>
            <a:endParaRPr lang="en-US" sz="16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67091776830598E-2"/>
          <c:y val="0.20469728517977806"/>
          <c:w val="0.88498840769903764"/>
          <c:h val="0.68385061242344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'[TrACSS 2023_ Summary Tables1]One Health summary tables'!$L$4</c:f>
              <c:strCache>
                <c:ptCount val="1"/>
                <c:pt idx="0">
                  <c:v>Global (%, N=177)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5C55AD-711B-446F-B30A-E65F13E07465}" type="VALUE">
                      <a:rPr lang="en-US" smtClean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FF0000"/>
                        </a:solidFill>
                      </a:rPr>
                      <a:t> (18)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99-4612-8451-B522FD4152D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C3B161-566C-4A39-89B8-DDB91942ACCA}" type="VALUE">
                      <a:rPr lang="en-US" smtClean="0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FF0000"/>
                        </a:solidFill>
                      </a:rPr>
                      <a:t> (67)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99-4612-8451-B522FD4152D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rgbClr val="0CB45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2BC8E5-8B46-485B-80BC-F693AAF84631}" type="VALUE">
                      <a:rPr lang="en-US" smtClean="0">
                        <a:solidFill>
                          <a:srgbClr val="0CB458"/>
                        </a:solidFill>
                      </a:rPr>
                      <a:pPr>
                        <a:defRPr>
                          <a:solidFill>
                            <a:srgbClr val="0CB458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CB458"/>
                        </a:solidFill>
                      </a:rPr>
                      <a:t> (32)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CB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99-4612-8451-B522FD4152D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rgbClr val="0CB45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6C8929-4F39-4D6D-9319-02AAB75A3795}" type="VALUE">
                      <a:rPr lang="en-US" smtClean="0">
                        <a:solidFill>
                          <a:srgbClr val="0CB458"/>
                        </a:solidFill>
                      </a:rPr>
                      <a:pPr>
                        <a:defRPr>
                          <a:solidFill>
                            <a:srgbClr val="0CB458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CB458"/>
                        </a:solidFill>
                      </a:rPr>
                      <a:t>(25)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CB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99-4612-8451-B522FD4152D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rgbClr val="0CB458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0060D1-A50F-442D-A86C-3544A6A9FBBD}" type="VALUE">
                      <a:rPr lang="en-US" smtClean="0">
                        <a:solidFill>
                          <a:srgbClr val="0CB458"/>
                        </a:solidFill>
                      </a:rPr>
                      <a:pPr>
                        <a:defRPr>
                          <a:solidFill>
                            <a:srgbClr val="0CB458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CB458"/>
                        </a:solidFill>
                      </a:rPr>
                      <a:t>(35)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CB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99-4612-8451-B522FD4152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'[TrACSS 2023_ Summary Tables1]One Health summary tables'!$J$5:$J$9</c:f>
              <c:strCache>
                <c:ptCount val="5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'[TrACSS 2023_ Summary Tables1]One Health summary tables'!$L$5:$L$9</c:f>
              <c:numCache>
                <c:formatCode>0%</c:formatCode>
                <c:ptCount val="5"/>
                <c:pt idx="0">
                  <c:v>0.10169491525423729</c:v>
                </c:pt>
                <c:pt idx="1">
                  <c:v>0.37853107344632769</c:v>
                </c:pt>
                <c:pt idx="2">
                  <c:v>0.1807909604519774</c:v>
                </c:pt>
                <c:pt idx="3">
                  <c:v>0.14124293785310735</c:v>
                </c:pt>
                <c:pt idx="4">
                  <c:v>0.19774011299435029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99-4612-8451-B522FD415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3658464"/>
        <c:axId val="903654528"/>
      </c:barChart>
      <c:catAx>
        <c:axId val="9036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54528"/>
        <c:crosses val="autoZero"/>
        <c:auto val="1"/>
        <c:lblAlgn val="ctr"/>
        <c:lblOffset val="100"/>
        <c:noMultiLvlLbl val="0"/>
      </c:catAx>
      <c:valAx>
        <c:axId val="90365452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584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0.62422</cdr:x>
      <cdr:y>0.90007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111431F-0676-DDFD-061A-27B5901CAAA6}"/>
            </a:ext>
          </a:extLst>
        </cdr:cNvPr>
        <cdr:cNvSpPr txBox="1"/>
      </cdr:nvSpPr>
      <cdr:spPr>
        <a:xfrm xmlns:a="http://schemas.openxmlformats.org/drawingml/2006/main">
          <a:off x="3415389" y="3788137"/>
          <a:ext cx="2056062" cy="420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50" dirty="0">
              <a:solidFill>
                <a:schemeClr val="bg1">
                  <a:lumMod val="50000"/>
                </a:schemeClr>
              </a:solidFill>
            </a:rPr>
            <a:t>TrACSS 2023, n=177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0.63938</cdr:x>
      <cdr:y>0.42972</cdr:y>
    </cdr:from>
    <cdr:to>
      <cdr:x>0.95049</cdr:x>
      <cdr:y>0.54629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A85579DF-BC0D-47CD-A047-E8986924FC3B}"/>
            </a:ext>
          </a:extLst>
        </cdr:cNvPr>
        <cdr:cNvSpPr/>
      </cdr:nvSpPr>
      <cdr:spPr>
        <a:xfrm xmlns:a="http://schemas.openxmlformats.org/drawingml/2006/main" rot="16200000">
          <a:off x="3406684" y="801307"/>
          <a:ext cx="359049" cy="1403503"/>
        </a:xfrm>
        <a:prstGeom xmlns:a="http://schemas.openxmlformats.org/drawingml/2006/main" prst="rightBrace">
          <a:avLst>
            <a:gd name="adj1" fmla="val 45639"/>
            <a:gd name="adj2" fmla="val 49926"/>
          </a:avLst>
        </a:prstGeom>
        <a:ln xmlns:a="http://schemas.openxmlformats.org/drawingml/2006/main" w="9525" cap="flat" cmpd="sng" algn="ctr">
          <a:solidFill>
            <a:srgbClr val="00B05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0.60079</cdr:x>
      <cdr:y>0.93302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111431F-0676-DDFD-061A-27B5901CAAA6}"/>
            </a:ext>
          </a:extLst>
        </cdr:cNvPr>
        <cdr:cNvSpPr txBox="1"/>
      </cdr:nvSpPr>
      <cdr:spPr>
        <a:xfrm xmlns:a="http://schemas.openxmlformats.org/drawingml/2006/main">
          <a:off x="3340890" y="3999030"/>
          <a:ext cx="2219938" cy="28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dirty="0">
              <a:solidFill>
                <a:schemeClr val="bg1">
                  <a:lumMod val="50000"/>
                </a:schemeClr>
              </a:solidFill>
            </a:rPr>
            <a:t>TrACSS 2023, n=176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0.61479</cdr:x>
      <cdr:y>0.9161</cdr:y>
    </cdr:from>
    <cdr:to>
      <cdr:x>0.9803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EFAB0B4-1845-65E3-88B0-756749C6B7C0}"/>
            </a:ext>
          </a:extLst>
        </cdr:cNvPr>
        <cdr:cNvSpPr txBox="1"/>
      </cdr:nvSpPr>
      <cdr:spPr>
        <a:xfrm xmlns:a="http://schemas.openxmlformats.org/drawingml/2006/main">
          <a:off x="2823253" y="3345651"/>
          <a:ext cx="1678503" cy="266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dirty="0">
              <a:solidFill>
                <a:schemeClr val="bg1">
                  <a:lumMod val="50000"/>
                </a:schemeClr>
              </a:solidFill>
            </a:rPr>
            <a:t>TrACSS 2023, n=177</a:t>
          </a:r>
        </a:p>
      </cdr:txBody>
    </cdr:sp>
  </cdr:relSizeAnchor>
  <cdr:relSizeAnchor xmlns:cdr="http://schemas.openxmlformats.org/drawingml/2006/chartDrawing">
    <cdr:from>
      <cdr:x>0.46777</cdr:x>
      <cdr:y>0.45886</cdr:y>
    </cdr:from>
    <cdr:to>
      <cdr:x>0.9194</cdr:x>
      <cdr:y>0.54113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A85579DF-BC0D-47CD-A047-E8986924FC3B}"/>
            </a:ext>
          </a:extLst>
        </cdr:cNvPr>
        <cdr:cNvSpPr/>
      </cdr:nvSpPr>
      <cdr:spPr>
        <a:xfrm xmlns:a="http://schemas.openxmlformats.org/drawingml/2006/main" rot="16200000">
          <a:off x="3747537" y="864276"/>
          <a:ext cx="352408" cy="2554956"/>
        </a:xfrm>
        <a:prstGeom xmlns:a="http://schemas.openxmlformats.org/drawingml/2006/main" prst="rightBrace">
          <a:avLst>
            <a:gd name="adj1" fmla="val 45639"/>
            <a:gd name="adj2" fmla="val 49926"/>
          </a:avLst>
        </a:prstGeom>
        <a:ln xmlns:a="http://schemas.openxmlformats.org/drawingml/2006/main" w="9525" cap="flat" cmpd="sng" algn="ctr">
          <a:solidFill>
            <a:srgbClr val="00B05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rgbClr val="00B05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0.48418</cdr:x>
      <cdr:y>0.3684</cdr:y>
    </cdr:from>
    <cdr:to>
      <cdr:x>0.94573</cdr:x>
      <cdr:y>0.41468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A85579DF-BC0D-47CD-A047-E8986924FC3B}"/>
            </a:ext>
          </a:extLst>
        </cdr:cNvPr>
        <cdr:cNvSpPr/>
      </cdr:nvSpPr>
      <cdr:spPr>
        <a:xfrm xmlns:a="http://schemas.openxmlformats.org/drawingml/2006/main" rot="16200000">
          <a:off x="3817110" y="512094"/>
          <a:ext cx="210200" cy="2532083"/>
        </a:xfrm>
        <a:prstGeom xmlns:a="http://schemas.openxmlformats.org/drawingml/2006/main" prst="rightBrace">
          <a:avLst>
            <a:gd name="adj1" fmla="val 45639"/>
            <a:gd name="adj2" fmla="val 49926"/>
          </a:avLst>
        </a:prstGeom>
        <a:ln xmlns:a="http://schemas.openxmlformats.org/drawingml/2006/main" w="9525" cap="flat" cmpd="sng" algn="ctr">
          <a:solidFill>
            <a:srgbClr val="00B05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0.59286</cdr:x>
      <cdr:y>0.9276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9D7947E-5B77-04DF-B525-C9BCB44F4C4C}"/>
            </a:ext>
          </a:extLst>
        </cdr:cNvPr>
        <cdr:cNvSpPr txBox="1"/>
      </cdr:nvSpPr>
      <cdr:spPr>
        <a:xfrm xmlns:a="http://schemas.openxmlformats.org/drawingml/2006/main">
          <a:off x="2622442" y="3604838"/>
          <a:ext cx="1800953" cy="281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50" dirty="0">
              <a:solidFill>
                <a:schemeClr val="bg1">
                  <a:lumMod val="50000"/>
                </a:schemeClr>
              </a:solidFill>
            </a:rPr>
            <a:t>TrACSS 2023, n=177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0.48624</cdr:x>
      <cdr:y>0.36761</cdr:y>
    </cdr:from>
    <cdr:to>
      <cdr:x>0.9195</cdr:x>
      <cdr:y>0.55015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03DA2C22-86F8-4291-8A20-77A5CDE5D0D4}"/>
            </a:ext>
          </a:extLst>
        </cdr:cNvPr>
        <cdr:cNvSpPr/>
      </cdr:nvSpPr>
      <cdr:spPr>
        <a:xfrm xmlns:a="http://schemas.openxmlformats.org/drawingml/2006/main" rot="16200000">
          <a:off x="3141172" y="381741"/>
          <a:ext cx="572028" cy="2112540"/>
        </a:xfrm>
        <a:prstGeom xmlns:a="http://schemas.openxmlformats.org/drawingml/2006/main" prst="rightBrace">
          <a:avLst>
            <a:gd name="adj1" fmla="val 45639"/>
            <a:gd name="adj2" fmla="val 49926"/>
          </a:avLst>
        </a:prstGeom>
        <a:ln xmlns:a="http://schemas.openxmlformats.org/drawingml/2006/main" w="9525" cap="flat" cmpd="sng" algn="ctr">
          <a:solidFill>
            <a:srgbClr val="00B050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7B29-1B5D-C04E-8CAA-EDF20C9B2F6D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7B876-B2C3-8E46-8179-178873ACD3A2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44860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95648" y="4479903"/>
            <a:ext cx="5563544" cy="36653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63638"/>
            <a:ext cx="5586412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B876-B2C3-8E46-8179-178873ACD3A2}" type="slidenum">
              <a:rPr lang="en-LA" smtClean="0"/>
              <a:t>3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271394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responses need to be finally consolidated and validated by the AMR focal point or multisector coordination group.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2DD8B-35C8-444A-A2D7-517EBD2BF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2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 eaLnBrk="1" fontAlgn="ctr" latinLnBrk="0" hangingPunct="1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No capacity for generating data (antibiotic susceptibility testing and accompanying clinical and epidemiological data) and reporting on antibiotic resistance. </a:t>
            </a:r>
            <a:endParaRPr lang="en-US" sz="1100" b="0" i="0" u="none" strike="noStrike">
              <a:effectLst/>
              <a:latin typeface="Arial" panose="020B0604020202020204" pitchFamily="34" charset="0"/>
            </a:endParaRPr>
          </a:p>
          <a:p>
            <a:pPr marL="0" marR="0" algn="l" rtl="0" eaLnBrk="1" fontAlgn="ctr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B: AMR data is collated locally for common bacterial infections in hospitalized and community patients , but data collection may not use a standardized approach and lacks national coordination and/or quality management.</a:t>
            </a:r>
            <a:endParaRPr lang="en-US" sz="1100" b="0" i="0" u="none" strike="noStrike">
              <a:effectLst/>
              <a:latin typeface="Arial" panose="020B0604020202020204" pitchFamily="34" charset="0"/>
            </a:endParaRPr>
          </a:p>
          <a:p>
            <a:pPr marL="0" marR="0" algn="l" rtl="0" eaLnBrk="1" fontAlgn="ctr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C: AMR data are collated nationally for common bacterial infections in hospitalized and community patients, but national coordination and standardization are lacking.</a:t>
            </a:r>
            <a:endParaRPr lang="en-US" sz="1100" b="0" i="0" u="none" strike="noStrike">
              <a:effectLst/>
              <a:latin typeface="Arial" panose="020B0604020202020204" pitchFamily="34" charset="0"/>
            </a:endParaRPr>
          </a:p>
          <a:p>
            <a:pPr marL="0" marR="0" algn="l" rtl="0" eaLnBrk="1" fontAlgn="ctr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D: </a:t>
            </a:r>
            <a:r>
              <a:rPr lang="en-US" sz="1100" b="0" i="0" u="none" strike="noStrike" kern="120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There is a standardized national AMR surveillance system collecting data on common bacterial infections in hospitalized and community patients, with established network of surveillance sites, designated national reference laboratory for AMR, and a national coordinating </a:t>
            </a:r>
            <a:r>
              <a:rPr lang="en-US" sz="1100" b="0" i="0" u="none" strike="noStrike" kern="120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centre</a:t>
            </a:r>
            <a:r>
              <a:rPr lang="en-US" sz="1100" b="0" i="0" u="none" strike="noStrike" kern="120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producing reports on AMR.</a:t>
            </a:r>
            <a:endParaRPr lang="en-US" sz="1100" b="0" i="0" u="none" strike="noStrike">
              <a:effectLst/>
              <a:latin typeface="Arial" panose="020B0604020202020204" pitchFamily="34" charset="0"/>
            </a:endParaRPr>
          </a:p>
          <a:p>
            <a:pPr marL="0" marR="0" algn="l" rtl="0" eaLnBrk="1" fontAlgn="ctr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E: </a:t>
            </a:r>
            <a:r>
              <a:rPr lang="en-GB" sz="1100" b="0" i="0" u="none" strike="noStrike" kern="1200">
                <a:solidFill>
                  <a:srgbClr val="0F283C"/>
                </a:solidFill>
                <a:effectLst/>
                <a:latin typeface="Arial" panose="020B0604020202020204" pitchFamily="34" charset="0"/>
              </a:rPr>
              <a:t>The national AMR surveillance system links AMR surveillance with antimicrobial consumption and/or use data for human health.  </a:t>
            </a:r>
          </a:p>
          <a:p>
            <a:pPr marL="0" marR="0" algn="l" rtl="0" eaLnBrk="1" fontAlgn="ctr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endParaRPr lang="en-GB" sz="1100" b="0" i="0" u="none" strike="noStrike" kern="1200">
              <a:solidFill>
                <a:srgbClr val="0F283C"/>
              </a:solidFill>
              <a:effectLst/>
              <a:latin typeface="Arial" panose="020B0604020202020204" pitchFamily="34" charset="0"/>
            </a:endParaRPr>
          </a:p>
          <a:p>
            <a:pPr marL="0" marR="0" algn="l" rtl="0" eaLnBrk="1" fontAlgn="ctr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Segoe UI" panose="020B0502040204020203" pitchFamily="34" charset="0"/>
              </a:rPr>
              <a:t>the need to understand the interdependency between AMR surveillance and AMC/U in human health</a:t>
            </a:r>
            <a:endParaRPr lang="en-US" sz="1100" b="0" i="0" u="none" strike="noStrike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F36D0-1781-470B-A9A6-3FE15FBFEE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8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Member States have adopted a global action plan on IPC to address this stagnation of progress.. Also critical to address pandemics, emergencies and core element of health systems..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F36D0-1781-470B-A9A6-3FE15FBFEE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0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Segoe UI" panose="020B0502040204020203" pitchFamily="34" charset="0"/>
              </a:rPr>
              <a:t>90% have laws and regulations - but only 48% have systems to monitor AMC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F36D0-1781-470B-A9A6-3FE15FBFEE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/>
              <a:t>26. ຕື່ມພາກສ່ວນນີ້ໃຫ້ຄົບຖ້ວນຖ້າທາງເທິງ ມີການສັ່ງໃຊ້ </a:t>
            </a:r>
            <a:r>
              <a:rPr lang="en-US"/>
              <a:t>Prophylactic</a:t>
            </a:r>
            <a:r>
              <a:rPr lang="lo-LA"/>
              <a:t> ຈົນສໍາເລັດ</a:t>
            </a:r>
            <a:br>
              <a:rPr lang="lo-LA"/>
            </a:br>
            <a:r>
              <a:rPr lang="en-US"/>
              <a:t>26.5. (</a:t>
            </a:r>
            <a:r>
              <a:rPr lang="lo-LA"/>
              <a:t>ຊະນິດ</a:t>
            </a:r>
            <a:r>
              <a:rPr lang="en-US"/>
              <a:t>)</a:t>
            </a:r>
            <a:r>
              <a:rPr lang="lo-LA"/>
              <a:t>ຢາຕ້ານເຊື້ອ ຖືກສັ່ງໃຊ້ ຕາມຄູ່ມືປິ່ນປົວມາດຕະຖານ</a:t>
            </a:r>
            <a:br>
              <a:rPr lang="lo-LA"/>
            </a:br>
            <a:r>
              <a:rPr lang="en-US"/>
              <a:t>26.6. </a:t>
            </a:r>
            <a:r>
              <a:rPr lang="lo-LA"/>
              <a:t>ຢາຕ້ານເຊື້ອທີ່ສັ່ງໃຊ້ ແມ່ນປະຕິບັດ ຕາມຄູ່ມືປິ່ນປົວມາດຕະຖານ </a:t>
            </a:r>
            <a:r>
              <a:rPr lang="en-US"/>
              <a:t>(</a:t>
            </a:r>
            <a:r>
              <a:rPr lang="lo-LA"/>
              <a:t>ໄລຍະເວລາຢຸດຢາ, ປະລິມານໃຊ້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7B876-B2C3-8E46-8179-178873ACD3A2}" type="slidenum">
              <a:rPr lang="en-LA" smtClean="0"/>
              <a:t>10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286055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  <a:p>
            <a:pPr marL="73152" marR="0" algn="just" rtl="0" eaLnBrk="1" fontAlgn="t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 A- </a:t>
            </a: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formal multi-sectoral governance or coordination mechanism on AMR exists.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73152" marR="0" algn="just" rtl="0" eaLnBrk="1" fontAlgn="t" latinLnBrk="0" hangingPunct="1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B- Multi-sectoral coordination mechanism on AMR established  with Government leadership.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73152" marR="0" algn="just" rtl="0" eaLnBrk="1" fontAlgn="t" latinLnBrk="0" hangingPunct="1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C- Formalized Multisector coordination mechanism with technical working groups established with clear terms of reference, regular meetings, and funding for working group(s) with activities and reporting/accountability arrangements defined.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73152" marR="0" algn="just" rtl="0" eaLnBrk="1" fontAlgn="t" latinLnBrk="0" hangingPunct="1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 -Joint working on issues including agreement on common objectives.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pPr marL="73152" marR="0" algn="just" rtl="0" eaLnBrk="1" fontAlgn="t" latinLnBrk="0" hangingPunct="1">
              <a:lnSpc>
                <a:spcPts val="1115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800" b="0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Integrated approaches used to implement the national AMR action plan with relevant data and lessons learned from all sectors used to adapt implementation of the action plan.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F36D0-1781-470B-A9A6-3FE15FBFEE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BE3C-F0E6-49C6-2B67-963C6684A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5F686-147A-2FE0-BC24-B20E951E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16D86-6D12-426C-2F38-102DF4CD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32BB7-2F68-4FAB-1D8B-A7F6C344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C94A1-C790-E30E-62A4-D80091DE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3201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CDBD-4C70-68F7-3EBF-776320DD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CA9CC-F923-600B-6A8C-3BE092CFA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64926-6A19-EC0F-CDBE-83C4AB35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4CF32-E6EB-8E62-0BFA-F9CF228D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E0FC-AF76-2FE4-C6E0-417CB02A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32171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DB6CD-2006-61C4-544A-176F86AA5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E690D-2C2E-EACB-B1F1-53F827309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26B99-66CC-C02B-4866-2F2C2A66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FC991-800A-465C-1056-C3E73579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3898-0FC0-F29F-9AC7-BE3BCFF9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351808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A97B-6C4F-8E4E-9A29-9D498D16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C1E2-49D8-3D4E-9B44-B34217FC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180000">
              <a:spcBef>
                <a:spcPts val="1000"/>
              </a:spcBef>
              <a:spcAft>
                <a:spcPts val="0"/>
              </a:spcAft>
              <a:defRPr/>
            </a:lvl2pPr>
            <a:lvl3pPr>
              <a:spcBef>
                <a:spcPts val="500"/>
              </a:spcBef>
              <a:spcAft>
                <a:spcPts val="0"/>
              </a:spcAft>
              <a:defRPr/>
            </a:lvl3pPr>
            <a:lvl4pPr>
              <a:spcBef>
                <a:spcPts val="500"/>
              </a:spcBef>
              <a:spcAft>
                <a:spcPts val="0"/>
              </a:spcAft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44DB2-D3B5-DD42-ACBE-0554B92B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23E2-0B2A-9B47-978F-81B6AD195713}" type="datetime4">
              <a:rPr lang="en-GB" smtClean="0"/>
              <a:t>21 April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7B50A-0C67-8445-B138-88CF537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CAE0-687B-D44E-98DD-6E2AB2CF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HO logo">
            <a:extLst>
              <a:ext uri="{FF2B5EF4-FFF2-40B4-BE49-F238E27FC236}">
                <a16:creationId xmlns:a16="http://schemas.microsoft.com/office/drawing/2014/main" id="{D16A8A7F-0CA0-E54B-8C95-9678C8CA8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460" y="6145200"/>
            <a:ext cx="1399540" cy="429514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F98C82-A6B0-354B-A7C7-EF79E5AC7C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012000"/>
            <a:ext cx="5400000" cy="216000"/>
          </a:xfrm>
        </p:spPr>
        <p:txBody>
          <a:bodyPr anchor="b" anchorCtr="0"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D817AE-33D5-B04A-B6E1-40D1674E28FC}"/>
              </a:ext>
            </a:extLst>
          </p:cNvPr>
          <p:cNvCxnSpPr/>
          <p:nvPr userDrawn="1"/>
        </p:nvCxnSpPr>
        <p:spPr>
          <a:xfrm>
            <a:off x="828000" y="6390000"/>
            <a:ext cx="0" cy="144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2960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2C21-7D6A-0445-AB40-9DD2723C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8000"/>
            <a:ext cx="11113200" cy="72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26A27-B9D4-7A4D-BD3E-A4F5B83A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DA23-9E1D-794D-B44D-9D7DF4B20FF6}" type="datetime4">
              <a:rPr lang="en-GB" smtClean="0"/>
              <a:t>21 April 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958FF-04EA-A44B-A95D-D75816B2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CAE0-687B-D44E-98DD-6E2AB2CF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HO logo">
            <a:extLst>
              <a:ext uri="{FF2B5EF4-FFF2-40B4-BE49-F238E27FC236}">
                <a16:creationId xmlns:a16="http://schemas.microsoft.com/office/drawing/2014/main" id="{72B84B8F-B484-1C43-AD4A-9304D8D75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460" y="6145200"/>
            <a:ext cx="1399540" cy="42951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B923BC-61D3-D44D-99BE-0CBFAC098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6012000"/>
            <a:ext cx="5400000" cy="216000"/>
          </a:xfrm>
        </p:spPr>
        <p:txBody>
          <a:bodyPr anchor="b" anchorCtr="0"/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GB"/>
              <a:t>Source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1582C3-D5E6-1A4B-9256-E9A764DB570D}"/>
              </a:ext>
            </a:extLst>
          </p:cNvPr>
          <p:cNvCxnSpPr/>
          <p:nvPr userDrawn="1"/>
        </p:nvCxnSpPr>
        <p:spPr>
          <a:xfrm>
            <a:off x="828000" y="6390000"/>
            <a:ext cx="0" cy="144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4119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4CA5-060B-537B-D96D-7853C343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3BAF-7645-540C-8C69-45089EA3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ACC7D-574A-9A1D-8C1A-F4B0B936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53F2-DCB6-EDB2-130E-34032FC9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ED7EA-340C-62FC-6020-172CF0D9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19789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144C-8702-0143-2E94-3552CB0C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0BF0E-0045-7451-F303-5722FCD7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99DDC-598B-8347-3BB2-2C3D075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455B5-2A03-805F-DCF0-B73DF6F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2C091-986B-893C-5599-BB77504D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424823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CB22-3317-F51B-C125-9CBA7697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4AE2E-14A5-AA6F-59DF-215D4A773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5D665-635B-C4FD-FB9D-35862D202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75199-773F-1483-D876-ED42C4FB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EACB0-8013-9882-D072-353A7E6F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BB532-6DE1-1D39-CA23-2C2F5D9D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2089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DAF8-8EE1-455D-8411-E2D5E2A0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B44C9-399D-9141-7455-4349E0EE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D6B7-B624-44DA-8684-8694D72D5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3CDE8-B77C-C589-3A65-C45B5C7A3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72635-A9E6-F686-C41B-9FAA7407B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83B6B-2F3D-8843-20A9-A7F064E7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868D-4874-AC5D-8524-02A62730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6154A-CFE0-4762-5B5A-40E8C93C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3204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F6A2-1FB9-4FCF-0AB0-2A33D500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391B9-387C-31BF-E027-55439EE8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CD1B-0D69-312E-C589-C199A181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638C1-CC59-5603-D85E-9375CA11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30812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92DD4-513C-E2E0-A113-D1B38F7A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21773-8936-9274-E902-7AEA5417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7790A-A403-EFB4-7F0A-04C9C199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387028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7ABE-5A65-7CC5-5BC5-8935A5EF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DC1E-7DBE-E10D-8E76-49A767EA3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3E273-0E15-CA58-94CA-6C645833B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DE9D2-8616-DDA8-1C65-1B3C0892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B9D23-7918-E543-78E2-67F0FB1C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E5AB8-D770-A9D7-3E59-7639CD72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25431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C85B-A272-DFAE-A2B1-66C6CB72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06693-8645-3212-6D8C-6428993EB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906C5-4EA6-E5D3-CA35-10A25825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C3F73-9D2F-387A-7139-BC458B8C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E2FBB-96A1-DE85-90B1-CB2F3860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C1C6C-3AB9-F7C3-6333-279B9F5C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12289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85844-63C2-BF23-FF68-D4C96259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L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C5E67-F804-12D2-5C3C-1A57487B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9028D-DC92-0637-870F-734513FB0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AAC87-A528-DC47-87A6-A49E9B599A41}" type="datetimeFigureOut">
              <a:rPr lang="en-LA" smtClean="0"/>
              <a:t>04/21/2025</a:t>
            </a:fld>
            <a:endParaRPr lang="en-L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BE7FE-0247-78CF-CE5E-A91B6D07B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FAB2E-F765-9E50-60FD-B580C8323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B11731-B717-7344-96C4-252666EF79B1}" type="slidenum">
              <a:rPr lang="en-LA" smtClean="0"/>
              <a:t>‹#›</a:t>
            </a:fld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17104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5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6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3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CE2CC-C112-0603-50E8-1BCBB981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A926-655F-B1DF-75B6-C63CC83A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149" y="1053209"/>
            <a:ext cx="10441577" cy="3854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o-LA" sz="60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ທົບ​ທວນການ​ຈັດ​ຕັ້ງ​ປະ​ຕິ​ບັດ​​ແຜນຍຸດທະສາດແຫ່ງ ​ຊາດ ວ່າດ້ວຍການຕ້ານຕໍ່ເຊື້ອຈຸລະຊີບຕ້ານຕໍ່ຢາ ຕ້ານເຊື້ອຂອງ</a:t>
            </a:r>
            <a:b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DF474-5F79-EFFE-0F9D-19FD668F7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8738" y="4907756"/>
            <a:ext cx="9144000" cy="1655762"/>
          </a:xfrm>
        </p:spPr>
        <p:txBody>
          <a:bodyPr/>
          <a:lstStyle/>
          <a:p>
            <a:pPr algn="r"/>
            <a:endParaRPr lang="en-LA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9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arth globe Americas">
            <a:extLst>
              <a:ext uri="{FF2B5EF4-FFF2-40B4-BE49-F238E27FC236}">
                <a16:creationId xmlns:a16="http://schemas.microsoft.com/office/drawing/2014/main" id="{1B8CF961-95EF-49D7-B782-ED3CC87F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812" y="207627"/>
            <a:ext cx="896828" cy="896828"/>
          </a:xfrm>
          <a:prstGeom prst="rect">
            <a:avLst/>
          </a:prstGeom>
        </p:spPr>
      </p:pic>
      <p:sp>
        <p:nvSpPr>
          <p:cNvPr id="14" name="Title 17">
            <a:extLst>
              <a:ext uri="{FF2B5EF4-FFF2-40B4-BE49-F238E27FC236}">
                <a16:creationId xmlns:a16="http://schemas.microsoft.com/office/drawing/2014/main" id="{700E82A7-5D67-4D30-9578-255DFD0DAE78}"/>
              </a:ext>
            </a:extLst>
          </p:cNvPr>
          <p:cNvSpPr txBox="1">
            <a:spLocks/>
          </p:cNvSpPr>
          <p:nvPr/>
        </p:nvSpPr>
        <p:spPr bwMode="invGray">
          <a:xfrm>
            <a:off x="1335640" y="227582"/>
            <a:ext cx="10721275" cy="66149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ການນໍາໃຊ້ຢາຕ້ານເຊື້ອຢ່າງມີປະສິດຕິພາບໃນຂະແໜງສຸຂະພາບຄົນ</a:t>
            </a:r>
            <a:endParaRPr lang="en-US">
              <a:solidFill>
                <a:schemeClr val="tx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DE84088-D0E7-2B1C-9CF6-5C1A3F40B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08170"/>
              </p:ext>
            </p:extLst>
          </p:nvPr>
        </p:nvGraphicFramePr>
        <p:xfrm>
          <a:off x="150597" y="948967"/>
          <a:ext cx="5485961" cy="490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8A4B79B-D968-5E33-74D7-F0568EA5A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647" y="2177062"/>
            <a:ext cx="470336" cy="526575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641EDF-5B9F-7727-86F7-1F47119EBC6F}"/>
              </a:ext>
            </a:extLst>
          </p:cNvPr>
          <p:cNvSpPr txBox="1"/>
          <p:nvPr/>
        </p:nvSpPr>
        <p:spPr>
          <a:xfrm>
            <a:off x="219704" y="5868643"/>
            <a:ext cx="830055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ü"/>
              <a:defRPr/>
            </a:pPr>
            <a:r>
              <a:rPr lang="en-US" sz="1800" b="1">
                <a:solidFill>
                  <a:srgbClr val="00B05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113</a:t>
            </a:r>
            <a:r>
              <a:rPr lang="en-US" sz="1800">
                <a:solidFill>
                  <a:srgbClr val="00B05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18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(64%) </a:t>
            </a:r>
            <a:r>
              <a:rPr lang="lo-LA" sz="18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ມີຄູ່ມືແຫ່ງຊາດ ສໍາລັບ ການນໍາໃຊ້ຢາຕ້ານເຊື້ອຢ່າງເໝາະສົມ ແລະ ມີການຈັດຕັ້ງປະຕິບັດໃນ </a:t>
            </a:r>
            <a:r>
              <a:rPr lang="lo-LA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ສະຖານທີ່ບໍລິການສາທາລະນະສຸກ</a:t>
            </a:r>
            <a:r>
              <a:rPr lang="en-US" sz="18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18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ບາງບ່ອນ (ລະດັບ </a:t>
            </a:r>
            <a:r>
              <a:rPr lang="en-US" sz="18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C-E)</a:t>
            </a:r>
            <a:endParaRPr lang="en-US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C16E9F-9FE1-F62C-18CB-D2055BBBA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90" y="116124"/>
            <a:ext cx="2050010" cy="786489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1A9522C1-9DFA-6FB5-294E-1AC4FE18B0BB}"/>
              </a:ext>
            </a:extLst>
          </p:cNvPr>
          <p:cNvSpPr/>
          <p:nvPr/>
        </p:nvSpPr>
        <p:spPr>
          <a:xfrm>
            <a:off x="2633072" y="2038217"/>
            <a:ext cx="914400" cy="804263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Lao PDR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D4DC2-4A90-1C7C-6379-C7F51E087F79}"/>
              </a:ext>
            </a:extLst>
          </p:cNvPr>
          <p:cNvSpPr txBox="1"/>
          <p:nvPr/>
        </p:nvSpPr>
        <p:spPr>
          <a:xfrm>
            <a:off x="6555444" y="1138421"/>
            <a:ext cx="4942935" cy="46166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 - 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ບໍ່ມີນະໂຍບາຍ ຫຼື ມີນະໂຍບາຍແຫ່ງຊາດຍັງບໍ່ເຂັ້ມແຂງ ສໍາລັບການນໍາໃຊ້ຢາຕ້ານເຊື້ອຢ່າງເຫມາະສົມ ທີ່ລວມເອົາ ຄວາມພ້ອມ, ຄຸນນະພາບ ແລະ ການທໍາລາຍ ຢາຕ້ານເຊື້ອ.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B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ມີນະໂຍບາຍແຫ່ງຊາດທີ່ສົ່ງເສີມການນໍາໃຊ້ຢາຕ້ານເຊື້ອຢ່າງສົມເຫດສົມຜົນ ແລະ ມີກິດຈະກໍາຄຸ້ມຄອງການນໍາໃຊ້ຢາຕ້ານເຊື້ອທີ່ມີການປັບປຸງໃຫ້ແທດເໝາະສໍາລັບຊຸມຊົນ ແລະສະຖານທີ່ໃຫ້ບໍລິການສຸຂະພາບ.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 - </a:t>
            </a:r>
            <a:r>
              <a:rPr lang="lo-LA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ມີຄູ່ມືແຫ່ງຊາດ ສໍາລັບ ການນໍາໃຊ້ຢາຕ້ານເຊື້ອຢ່າງເໝາະສົມ ແລະ ໂຄງການນໍາໃຊ້ຢາຕ້ານເຊື້ອຢ່າງສົມເຫດສົມຜົນ ແມ່ນກໍາລັງຖືກຈັດຕັ້ງປະຕິບັດໃນສະຖານທີ່ບໍລິການສາທາລະນະສຸກ</a:t>
            </a:r>
            <a:r>
              <a:rPr lang="en-US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ບາງແຫ່ງ.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ມີຄູ່ມືແຫ່ງຊາດ ສໍາລັບ ການນໍາໃຊ້ຢາຕ້ານເຊື້ອຢ່າງເໝາະສົມ ແລະ ໂຄງການນໍາໃຊ້ຢາຕ້ານເຊື້ອຢ່າງສົມເຫດສົມຜົນ ແມ່ນກໍາລັງຖືກຈັດຕັ້ງປະຕິບັດໃນສະຖານທີ່ບໍລິການສາທາລະນະສຸກ ສ່ວນຫຼາຍ ພາຍໃນປະເທດ. ຜົນການຕິດຕາມ ແລະ ການເຝົ້າລະວັງໄດ້ຖືກນໍາໃຊ້ເພື່ອສະໜອງຂໍ້ມູນໃນການປັບປຸງຄູ່ມືການປິ່ນປົວ ແລະ ປັບປຸງລາຍການຢາທີ່ຈໍາເປັນ.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E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ຄູ່ມືແຫ່ງຊາດ ກ່ຽວກັບການນໍາໃຊ້ຢາຕ້ານເຊື້ອຢ່າງມີປະສິດຕິພາບ ໄດ້ຖືກຈັດຕັ້ງປະຕິບັດ ສໍາລັບການປິ່ນປົວທຸກກໍລະນີສໍາຄັນ  ແລະ ຂໍ້ມູນການນໍາໃຊ້ຢາທັງໝົດຈະຖືກສົ່ງກັບຄືນຫາຜູ້ສັ່ງຢາ ຢ່າງເປັນລະບົບຕໍ່ເນື່ອງ.</a:t>
            </a:r>
          </a:p>
        </p:txBody>
      </p:sp>
    </p:spTree>
    <p:extLst>
      <p:ext uri="{BB962C8B-B14F-4D97-AF65-F5344CB8AC3E}">
        <p14:creationId xmlns:p14="http://schemas.microsoft.com/office/powerpoint/2010/main" val="154372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Earth globe Americas">
            <a:extLst>
              <a:ext uri="{FF2B5EF4-FFF2-40B4-BE49-F238E27FC236}">
                <a16:creationId xmlns:a16="http://schemas.microsoft.com/office/drawing/2014/main" id="{EAD682AE-E944-41CC-B8F8-0AB3DA6DB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216" y="182973"/>
            <a:ext cx="896828" cy="896828"/>
          </a:xfrm>
          <a:prstGeom prst="rect">
            <a:avLst/>
          </a:prstGeom>
        </p:spPr>
      </p:pic>
      <p:sp>
        <p:nvSpPr>
          <p:cNvPr id="20" name="Title 17">
            <a:extLst>
              <a:ext uri="{FF2B5EF4-FFF2-40B4-BE49-F238E27FC236}">
                <a16:creationId xmlns:a16="http://schemas.microsoft.com/office/drawing/2014/main" id="{713259EB-4ED3-4149-8F94-131E6BCD0F6F}"/>
              </a:ext>
            </a:extLst>
          </p:cNvPr>
          <p:cNvSpPr txBox="1">
            <a:spLocks/>
          </p:cNvSpPr>
          <p:nvPr/>
        </p:nvSpPr>
        <p:spPr bwMode="invGray">
          <a:xfrm>
            <a:off x="1207044" y="487749"/>
            <a:ext cx="11194967" cy="66149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 noProof="0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ສະຖານະໃນທົ່ວໂລກ ວ່າດ້ວຍ ກົນໄກການປະສານງານແບບຫຼາກຫຼາຍຂະແໜງການ</a:t>
            </a:r>
            <a:br>
              <a:rPr lang="lo-LA" noProof="0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</a:br>
            <a:r>
              <a:rPr lang="lo-LA" noProof="0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ກ່ຽວກັບ </a:t>
            </a:r>
            <a:r>
              <a:rPr lang="en-US" noProof="0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D29403-A3E8-6F7D-9EF6-22E68AE8D5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59396"/>
              </p:ext>
            </p:extLst>
          </p:nvPr>
        </p:nvGraphicFramePr>
        <p:xfrm>
          <a:off x="398351" y="1381984"/>
          <a:ext cx="5697649" cy="386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0B2E92-7E99-D737-D848-C7BFB87806A5}"/>
              </a:ext>
            </a:extLst>
          </p:cNvPr>
          <p:cNvSpPr txBox="1"/>
          <p:nvPr/>
        </p:nvSpPr>
        <p:spPr>
          <a:xfrm>
            <a:off x="205480" y="5698236"/>
            <a:ext cx="901023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92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52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%) 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ມີກົນໄກການປະສານງານແບບຫຼາຍພາກສ່ວນທີ່ໃຊ້ງານໄດ້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ລະດັ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C-E)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  <a:defRPr/>
            </a:pPr>
            <a:r>
              <a:rPr lang="en-US" b="1">
                <a:solidFill>
                  <a:srgbClr val="005827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35 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(20%) </a:t>
            </a:r>
            <a:r>
              <a:rPr lang="lo-LA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ມີການເຊື່ອມສານກັບ</a:t>
            </a:r>
            <a:r>
              <a:rPr lang="lo-LA" sz="18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ຂະແໜງການ</a:t>
            </a:r>
            <a:r>
              <a:rPr lang="lo-LA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ອື່ນເພື່ອຈັດຕັ້ງປະຕິບັດ ແຜນຍຸດທະສາດ 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ລະດັ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E)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  <a:defRPr/>
            </a:pPr>
            <a:r>
              <a:rPr lang="en-US" b="1">
                <a:solidFill>
                  <a:srgbClr val="FF000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85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(48%) 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ກົນໄກການປະສານງານແບບຫຼາຍພາກສ່ວນ ສໍາລັບ 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  <a:r>
              <a:rPr lang="lo-LA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ຍັງ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ໃຊ້ງານບໍ່ໄດ້ </a:t>
            </a:r>
            <a:endParaRPr lang="en-US">
              <a:solidFill>
                <a:prstClr val="black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0FC53-D1E7-215D-B1AF-AA93084AB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857" y="2433498"/>
            <a:ext cx="423180" cy="41940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E47C630-46EB-9FDD-74BE-88AEABF23273}"/>
              </a:ext>
            </a:extLst>
          </p:cNvPr>
          <p:cNvSpPr txBox="1"/>
          <p:nvPr/>
        </p:nvSpPr>
        <p:spPr>
          <a:xfrm>
            <a:off x="4336689" y="5054896"/>
            <a:ext cx="1617044" cy="2194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TrACSS 2023, N=177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426C643C-39BC-250A-01BC-353F626C1628}"/>
              </a:ext>
            </a:extLst>
          </p:cNvPr>
          <p:cNvSpPr/>
          <p:nvPr/>
        </p:nvSpPr>
        <p:spPr>
          <a:xfrm>
            <a:off x="1909622" y="1915669"/>
            <a:ext cx="914400" cy="914400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Lao PDR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2A3B5-EA91-1982-734E-BFC27AB927E3}"/>
              </a:ext>
            </a:extLst>
          </p:cNvPr>
          <p:cNvSpPr txBox="1"/>
          <p:nvPr/>
        </p:nvSpPr>
        <p:spPr>
          <a:xfrm>
            <a:off x="6491843" y="1565214"/>
            <a:ext cx="5447750" cy="37548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ບໍ່ມີກົນໄກຄຸ້ມຄອງ ຫຼື ປະສານງານຢ່າງເປັນທາງການກ່ຽວກັບ </a:t>
            </a:r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ແບບຫຼາຍພາກສ່ວນ.</a:t>
            </a:r>
          </a:p>
          <a:p>
            <a:endParaRPr lang="lo-LA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B - </a:t>
            </a:r>
            <a:r>
              <a:rPr lang="lo-LA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ມີການຈັດຕັ້ງຄະນະກໍາມະການ ຫຼື ຮູບແບບການປະສານງານແບບຫຼາຍພາກສ່ວນກ່ຽວກັບ </a:t>
            </a:r>
            <a:r>
              <a:rPr lang="en-US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 b="1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ໂດຍມີການນໍາພາຈາກພາກສ່ວນຂອງລັດຖະບານ.</a:t>
            </a:r>
          </a:p>
          <a:p>
            <a:endParaRPr lang="lo-LA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ມີການຈັດຕັ້ງກົນໄກປະສານງານຫຼາຍພາກສ່ວນຢ່າງເປັນທາງການ ໂດຍມີການຈັດຕັ້ງຄະນະກໍາມະການດ້ານວິຊາການ, ແຕ່ລະພາກສ່ວນມີໜ້າທີ່ີຮັບຜິດຊອບຢ່າງຊັດເຈນ, ມີການປະຊຸມຢ່າງຕໍ່ເນື່ອງ,  ພ້ອມທັງມີການຈັດສັນເງິນທຶນສໍາລັບດໍາເນີນກິດຈະກໍາ ແລະ ກຳນົດການລາຍງານ/ຄວາມຮັບຜິດຊອບຕາມທີ່ໄດ້ກໍານົດໄວ້.</a:t>
            </a:r>
          </a:p>
          <a:p>
            <a:endParaRPr lang="lo-LA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ມີການເຮັດວຽກຮ່ວມກັນໃນບັນຫາຕ່າງໆ ເພື່ອບັນລຸຂໍ້ຕົກລົງໃນເປົ້າໝາຍດຽວກັນ.</a:t>
            </a:r>
          </a:p>
          <a:p>
            <a:endParaRPr lang="lo-LA" sz="140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E -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ນໍາໃຊ້ເເນວທາງເຮັດວຽກແບບເຊື່ອມສານກັບຂະແໜງການອື່ນ ເພື່ອດໍາເນີນແຜນການປະຕິບັດກ່ຽວກັບ </a:t>
            </a:r>
            <a:r>
              <a:rPr lang="en-US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ໃນລະດັບຊາດ ໂດຍປະກອບມີຂໍ້ມູນສໍາຄັນທີ່ມີກ່ຽວຂ້ອງ ແລະ ບົດຮຽນທີ່ໄດ້ຮັບຈາກທຸກຂະແໜງການ ມານໍາໃຊ້ເພື່ອປັບປຸງການດໍາເນີນຕາມແຜນການປະຕິບັດ.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2FAB3-9F18-0770-DD00-A91AA1995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6082" y="5883576"/>
            <a:ext cx="2050010" cy="7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8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F6F11-2442-65B9-4830-0BC10555BD69}"/>
              </a:ext>
            </a:extLst>
          </p:cNvPr>
          <p:cNvSpPr txBox="1"/>
          <p:nvPr/>
        </p:nvSpPr>
        <p:spPr>
          <a:xfrm>
            <a:off x="359728" y="165252"/>
            <a:ext cx="5335832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1400" b="1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ຈຸດແຂງ</a:t>
            </a:r>
            <a:endParaRPr lang="en-LA" sz="1400" b="1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ໂຄງຮ່າງການປົກຄອງ ປະກອບມີຫຼາຍຂະແໜງການ ກ່ຽວຂ້ອງ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ການນໍາພາເຂັ້ມແຂງ ແລະ ມີຄວາມໝູ່ງໝັ້ນຕໍ່ກັບ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ລະບົບເຝົ້າລະວັງ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ຂະຫຍາຍໄປ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12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ສູນເຝົ້າລະວັງ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ມີຫ້ອງທົດລອງແຫ່ງຊາດ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/NCLE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ເບິ່ງພາບລວມ ການຮັບປະກັນຄຸນນະພາບ ແລະ ສືບສວນການລະບາດ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ມີລະບົບສູນເຝົ້າລະວັງ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AMC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ແຫ່ງຊາດ ທີ່ຄອບຄຸມທາງພູມມິສາດທີ່ດີ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22 ແຫ່ງ,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5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ໂຮງໝໍສູນກາງ ແລະ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17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ແຂວງ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ມີຄູ່ມືຕິດຕາມ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AMU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ແຫ່ງຊາດ ແລະ ທີມງານວິຊາການສະເພາະ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ມີແຜນຍຸດທະສາດວ່າດຽວ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IPC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ແລະ ເຄື່ອງມືຕິດຕາມປະເມີນຜົນ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ການຝຶກອົບຮົມ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IPC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ໄດ້ຈັດຕັ້ງໃນ ທຸກແຂວງ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ຍົກສູງຄວາມຮັບຮູ້ ກ່ຽວກັບ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ລະຫວ່າງບັນດາພາກສ່ວນກ່ຽວຂ້ອງ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AMR/AMU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ລົງທະບຽນເຂົ້າໃນລະບົບ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GLASS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ທຸກສູນເຝົ້າລະວັງມີຄວາມສາມາດໃນການ ກວດ, ແຍກດ່ຽວ ແລະ ທົດສອບ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AST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45CF-D0C4-0F35-F743-991E4DF5275C}"/>
              </a:ext>
            </a:extLst>
          </p:cNvPr>
          <p:cNvSpPr txBox="1"/>
          <p:nvPr/>
        </p:nvSpPr>
        <p:spPr>
          <a:xfrm>
            <a:off x="6046983" y="175295"/>
            <a:ext cx="5671405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1400" b="1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ຈຸດອ່ອນ</a:t>
            </a:r>
            <a:endParaRPr lang="en-LA" sz="1400" b="1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ກິດ​ຈະ​ກໍາ​ການ ສົົ່ງເສິມຄວາມຮັບຮູ້ຍັງ​ຈໍາ​ກັດ​ໃນ​ບັນ​ດາ​ຊຸມ​ຊົນ ​ແລະ ​ປະ​ຊາ​ກອນທີ່​ມີ​ຄວາມ​ສ່ຽງ / ຊົນ​ເຜົ່າ​​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ການຂາດການປະເມີນທາງດ້ານ ຄຸນນະພາບ ແລະ ປະລິມານຂອງຂໍ້ມູນ </a:t>
            </a:r>
            <a:r>
              <a:rPr lang="en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ການນໍາໃຊ້ ຂໍ້ມູນ ແລະ ຫຼັກຖານໃນລະດັບຊາດ ແລະ ລະດັບຊາດ ຍັງຢູ່ໃນລະດັບຕໍ່າ ເຖິງວ່າຈະມີຂໍ້ມູນລົງໃນ ລະບົບ </a:t>
            </a:r>
            <a:r>
              <a:rPr lang="en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ການລົງທຶນໃນ 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IPC, </a:t>
            </a:r>
            <a:r>
              <a:rPr lang="en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WASH</a:t>
            </a:r>
            <a:r>
              <a:rPr lang="en-US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ຍັງບໍ່ຊັດເຈນ</a:t>
            </a:r>
            <a:r>
              <a:rPr lang="en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ແລະ ບໍ່ມີການປະສານງານກັບໂຄງການ ວັກຊີນປ້ອງກັນພະຍາດ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ກົນ​ໄກ​ການ​ປະສານ​ງານ ເພື່ອ​ໃຊ້ໃນການ​ສົນທະນາ​ລະຫວ່າງແຕ່ລະຂະ​ແໜງ​ການກ່ຽວຂ້ອງ ​ຍັງ​ບໍ່​ຊັດເຈນ​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ການເຝົ້າລະວັງ </a:t>
            </a:r>
            <a:r>
              <a:rPr lang="en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AMU</a:t>
            </a: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ແຫ່ງຊາດ ແມ່ນຍັງຂຶ້ນກັບ ໂຄງການ ແລະ ການເຮັດການຄົ້ນຄວ້າ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ໂຄງການນໍາໃຊ້ຢາຢ່າງສົມເຫດສົມຜົນມີຄວາມຄືບໜ້າຊ້າ</a:t>
            </a: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ອຸປະສັກໃນການບັງຄັບໃຊ້ ລະບຽບການ ກົດໝາຍ ເພື່ອ ຄວບຄຸມການຂາຍຢາໂດຍບໍ່ມີໃບສັ່ງແພດ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LA" sz="14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0B427-A7D3-2543-0B9C-FCD662D57515}"/>
              </a:ext>
            </a:extLst>
          </p:cNvPr>
          <p:cNvSpPr txBox="1"/>
          <p:nvPr/>
        </p:nvSpPr>
        <p:spPr>
          <a:xfrm>
            <a:off x="275262" y="3817409"/>
            <a:ext cx="5420298" cy="28931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ໂອກາດ</a:t>
            </a:r>
            <a:endParaRPr lang="en-LA" sz="14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ຂະຫຍາຍລະບົບເຄືອຂ່າຍໄດ້ຈັດ </a:t>
            </a:r>
            <a:r>
              <a:rPr lang="en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ເປັນ ໜຶ່ງໃນຫ້າບູລິມະສິດແຫ່ງຊາດ ທາງດ້ານສຸຂະພາບ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ມີຄວາມກ້າວຫນ້າຢ່າງຊັດເຈນດ້ານການນໍາພາ, ຄວາມມຸ່ງຫມັ້ນ, ແລະ ການການເຝົ້າລະວັງ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ມີຄວາມສົນໃຈເພີ່ມຂຶ້ນໃນການເຮັດການຄົ້ນຄ້ວາ </a:t>
            </a:r>
            <a:r>
              <a:rPr lang="en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ແບບຮ່ວມເອົາຫຼາກຫຼາຍຂະແໜງການ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​ການ​ລົງທຶນ​ໃນ​ໂຄງການ​ຝຶກ​ອົບຮົມ ​ແລະ ພັດທະນາສ້າງ​ຄວາມ​ສາມາດ ແມ່ນຢູ່ໃນລະດັບ​ສູງ​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ຈໍານວນຜູ້ຊ່ຽວຊານດ້ານ </a:t>
            </a:r>
            <a:r>
              <a:rPr lang="en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 </a:t>
            </a: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ທີ່ໄດ້ຮັບການຝຶກອົບຮົມເພີ່ມຂຶ່ນໃນແຕ່ລະຂະແຫນງການ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​ເຊື່ອມ​ສານວຽກງານ​ດ້ານ​ສິ່ງ​ແວດ​ລ້ອມ​ ແລະ ​ຂະ​ແໜງ​ການ​ອື່ນໆ​ທີ່​ກ່ຽວ​ຂ້ອງເຂົ້າ​ໃນ​ວຽກງານຕ້ານ </a:t>
            </a:r>
            <a:r>
              <a:rPr lang="en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F4B35-DC67-1C47-CE90-9D6F2736A20C}"/>
              </a:ext>
            </a:extLst>
          </p:cNvPr>
          <p:cNvSpPr txBox="1"/>
          <p:nvPr/>
        </p:nvSpPr>
        <p:spPr>
          <a:xfrm>
            <a:off x="6134838" y="3817409"/>
            <a:ext cx="5583550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ໄພຂົ່ມຂູ່</a:t>
            </a:r>
            <a:endParaRPr lang="en-LA" sz="1400" b="1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ລະບົບເຝົ້າລະວັງ ດໍາເນີນໄດ້ໂດຍ ໂຄງການ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ຂາດແຜນງົບປະມານ ແລະ ກົນໄກການເງິນພາຍໃນເພື່ອສົ່ງເສີມຄວາມຍືນຍົງໃຫ້ແກ່ລະບົບເຝົ້າລະວັງ </a:t>
            </a:r>
            <a:r>
              <a:rPr lang="en-US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ການແຂ່ງຂັນ ລະຫວ່າງບັນດາວຽກງານບູລິມະສິດທາງດ້ານສາທາລະນະສຸກ ໃນລະດັບສະຖານທີ່ໃຫ້ບໍລິການ ແລະ ລະດັບຊາດ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ການຍົກຍ້າຍ ພະນັກງານທີ່ໄດ້ຮັບການຝຶກອົບຮົມ ແລະ ຜູ້ຊ່ຽວຊານດ້ານສຸຂະພາບໃນຂັ້ນສູນກາງ ແມ່ນຢູໃນລະດັບສູງ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ນັກສັດຕະວະແພດທີ່ຈົບການສຶກສາ ແມ່ນມີໜ້ອຍ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ອັດຕາ ການຈົກຖົງຈ່າຍ ພົບສູງ, ໂດຍສະເພາະໃນກຸ່ມຄົນທີ່ທຸກຍາກທີ່ສຸດ</a:t>
            </a:r>
            <a:endParaRPr lang="en-US" sz="1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o-LA" sz="1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ເງິນທຶນສາກົນມີຂອບເຂດໃນນໍາໃຊ້ທີ່ຈໍາກັດ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o-LA" sz="1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46472D-227E-C8D4-984C-72C8F68C800A}"/>
              </a:ext>
            </a:extLst>
          </p:cNvPr>
          <p:cNvCxnSpPr/>
          <p:nvPr/>
        </p:nvCxnSpPr>
        <p:spPr>
          <a:xfrm>
            <a:off x="1211855" y="3668617"/>
            <a:ext cx="91770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A69CA5-2B17-34FB-79F2-34CCBF9F48AD}"/>
              </a:ext>
            </a:extLst>
          </p:cNvPr>
          <p:cNvCxnSpPr/>
          <p:nvPr/>
        </p:nvCxnSpPr>
        <p:spPr>
          <a:xfrm>
            <a:off x="5871271" y="1057619"/>
            <a:ext cx="0" cy="4924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8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C9C6-BF94-24AD-4E57-0976D3DA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9" y="934622"/>
            <a:ext cx="10515600" cy="547717"/>
          </a:xfrm>
        </p:spPr>
        <p:txBody>
          <a:bodyPr>
            <a:normAutofit fontScale="90000"/>
          </a:bodyPr>
          <a:lstStyle/>
          <a:p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ສະຖານະຂອງການຈັດຕັ້ງປະຕິບັດກິດຈະກໍາ</a:t>
            </a:r>
            <a:r>
              <a:rPr lang="en-US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LA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C110D8-5676-CD4A-5179-218E01C41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24891"/>
              </p:ext>
            </p:extLst>
          </p:nvPr>
        </p:nvGraphicFramePr>
        <p:xfrm>
          <a:off x="1058118" y="2391372"/>
          <a:ext cx="9143717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8301">
                  <a:extLst>
                    <a:ext uri="{9D8B030D-6E8A-4147-A177-3AD203B41FA5}">
                      <a16:colId xmlns:a16="http://schemas.microsoft.com/office/drawing/2014/main" val="840794888"/>
                    </a:ext>
                  </a:extLst>
                </a:gridCol>
                <a:gridCol w="6365416">
                  <a:extLst>
                    <a:ext uri="{9D8B030D-6E8A-4147-A177-3AD203B41FA5}">
                      <a16:colId xmlns:a16="http://schemas.microsoft.com/office/drawing/2014/main" val="1989906489"/>
                    </a:ext>
                  </a:extLst>
                </a:gridCol>
              </a:tblGrid>
              <a:tr h="263693">
                <a:tc>
                  <a:txBody>
                    <a:bodyPr/>
                    <a:lstStyle/>
                    <a:p>
                      <a:r>
                        <a:rPr lang="en-LA" sz="1200" b="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SO 1:</a:t>
                      </a:r>
                      <a:r>
                        <a:rPr lang="lo-LA" sz="1200" b="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ຄວາມຮັບຮູ້ ແລະ ການໃຫ້ຄວາມຮູ້</a:t>
                      </a:r>
                      <a:endParaRPr lang="en-LA" sz="1200" b="0" i="1">
                        <a:solidFill>
                          <a:schemeClr val="tx1"/>
                        </a:solidFill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A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93217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r>
                        <a:rPr lang="en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SO 2: </a:t>
                      </a:r>
                      <a:r>
                        <a:rPr lang="lo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ການເຝົ້າລະວັງ </a:t>
                      </a:r>
                      <a:r>
                        <a:rPr lang="en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AMR </a:t>
                      </a:r>
                      <a:endParaRPr lang="en-LA" sz="1200" i="1">
                        <a:solidFill>
                          <a:schemeClr val="tx1"/>
                        </a:solidFill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A" sz="120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486576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r>
                        <a:rPr lang="en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SO 3: </a:t>
                      </a:r>
                      <a:r>
                        <a:rPr lang="lo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ການກັນ ແລະ ຄວບຄຸມການຕິດເຊື້ອ</a:t>
                      </a:r>
                      <a:endParaRPr lang="en-LA" sz="1200" i="1">
                        <a:solidFill>
                          <a:schemeClr val="tx1"/>
                        </a:solidFill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A" sz="120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597978"/>
                  </a:ext>
                </a:extLst>
              </a:tr>
              <a:tr h="244964">
                <a:tc>
                  <a:txBody>
                    <a:bodyPr/>
                    <a:lstStyle/>
                    <a:p>
                      <a:r>
                        <a:rPr lang="en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SO 4:</a:t>
                      </a:r>
                      <a:r>
                        <a:rPr lang="lo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ການນໍາໃຊ້ຢາຕ້ານເຊື້ອຢ່າງມີປະສິດຕິພາບ</a:t>
                      </a:r>
                      <a:endParaRPr lang="en-LA" sz="1200" i="1">
                        <a:solidFill>
                          <a:schemeClr val="tx1"/>
                        </a:solidFill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A" sz="120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98893"/>
                  </a:ext>
                </a:extLst>
              </a:tr>
              <a:tr h="246066">
                <a:tc>
                  <a:txBody>
                    <a:bodyPr/>
                    <a:lstStyle/>
                    <a:p>
                      <a:r>
                        <a:rPr lang="en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SO 5:</a:t>
                      </a:r>
                      <a:r>
                        <a:rPr lang="lo-LA" sz="12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ການປະສານງານ ແລະ ງົບປະມານ</a:t>
                      </a:r>
                      <a:endParaRPr lang="en-LA" sz="1200" i="1">
                        <a:solidFill>
                          <a:schemeClr val="tx1"/>
                        </a:solidFill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LA" sz="120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671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8B72DF-71B9-E2A1-FA96-410E1784A783}"/>
              </a:ext>
            </a:extLst>
          </p:cNvPr>
          <p:cNvSpPr/>
          <p:nvPr/>
        </p:nvSpPr>
        <p:spPr>
          <a:xfrm>
            <a:off x="3800458" y="2403054"/>
            <a:ext cx="832623" cy="2716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BBBC0-1907-EE3B-6758-F89B7406B953}"/>
              </a:ext>
            </a:extLst>
          </p:cNvPr>
          <p:cNvSpPr/>
          <p:nvPr/>
        </p:nvSpPr>
        <p:spPr>
          <a:xfrm>
            <a:off x="4644099" y="2399023"/>
            <a:ext cx="393539" cy="271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F3B323-4CAF-7209-1A54-D7558DFB473F}"/>
              </a:ext>
            </a:extLst>
          </p:cNvPr>
          <p:cNvSpPr/>
          <p:nvPr/>
        </p:nvSpPr>
        <p:spPr>
          <a:xfrm>
            <a:off x="3803014" y="2675354"/>
            <a:ext cx="1385928" cy="2693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C285C-5AE3-B4B8-F1E4-C8F86F3A8AFF}"/>
              </a:ext>
            </a:extLst>
          </p:cNvPr>
          <p:cNvSpPr/>
          <p:nvPr/>
        </p:nvSpPr>
        <p:spPr>
          <a:xfrm flipH="1">
            <a:off x="5182508" y="2678250"/>
            <a:ext cx="1690101" cy="2664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5EB876-E3ED-3512-0401-F7B6FC0D9A85}"/>
              </a:ext>
            </a:extLst>
          </p:cNvPr>
          <p:cNvSpPr/>
          <p:nvPr/>
        </p:nvSpPr>
        <p:spPr>
          <a:xfrm>
            <a:off x="3800460" y="2951694"/>
            <a:ext cx="1932788" cy="2763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27015-F067-C579-0025-DD2C052F40FD}"/>
              </a:ext>
            </a:extLst>
          </p:cNvPr>
          <p:cNvSpPr/>
          <p:nvPr/>
        </p:nvSpPr>
        <p:spPr>
          <a:xfrm>
            <a:off x="3798501" y="3230640"/>
            <a:ext cx="1676882" cy="2737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32793B-C8ED-BA28-8EAC-4D4B2AC0F255}"/>
              </a:ext>
            </a:extLst>
          </p:cNvPr>
          <p:cNvSpPr/>
          <p:nvPr/>
        </p:nvSpPr>
        <p:spPr>
          <a:xfrm>
            <a:off x="5458445" y="3224999"/>
            <a:ext cx="1000309" cy="273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69293F-3E40-025E-37A1-9EB89291EF04}"/>
              </a:ext>
            </a:extLst>
          </p:cNvPr>
          <p:cNvSpPr/>
          <p:nvPr/>
        </p:nvSpPr>
        <p:spPr>
          <a:xfrm>
            <a:off x="3798501" y="3507229"/>
            <a:ext cx="145537" cy="2463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DE4125-B3AC-3255-DBF1-7EB9FEE794D5}"/>
              </a:ext>
            </a:extLst>
          </p:cNvPr>
          <p:cNvSpPr/>
          <p:nvPr/>
        </p:nvSpPr>
        <p:spPr>
          <a:xfrm>
            <a:off x="5730810" y="2951694"/>
            <a:ext cx="549427" cy="2664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0D273-2F10-CCCD-B3F0-D6178A300C1F}"/>
              </a:ext>
            </a:extLst>
          </p:cNvPr>
          <p:cNvGrpSpPr/>
          <p:nvPr/>
        </p:nvGrpSpPr>
        <p:grpSpPr>
          <a:xfrm>
            <a:off x="1208490" y="4275375"/>
            <a:ext cx="3213660" cy="874786"/>
            <a:chOff x="1250066" y="5159073"/>
            <a:chExt cx="3213660" cy="8747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72C8B6-39E0-F9D8-C649-B6419F13D402}"/>
                </a:ext>
              </a:extLst>
            </p:cNvPr>
            <p:cNvSpPr/>
            <p:nvPr/>
          </p:nvSpPr>
          <p:spPr>
            <a:xfrm>
              <a:off x="1250066" y="5217394"/>
              <a:ext cx="171110" cy="14782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FAC95A-5A4F-EF03-34E2-37656A31A28F}"/>
                </a:ext>
              </a:extLst>
            </p:cNvPr>
            <p:cNvSpPr/>
            <p:nvPr/>
          </p:nvSpPr>
          <p:spPr>
            <a:xfrm>
              <a:off x="1250066" y="5530862"/>
              <a:ext cx="171110" cy="14782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B992D8-1001-EAB3-3450-A5FABD08619A}"/>
                </a:ext>
              </a:extLst>
            </p:cNvPr>
            <p:cNvSpPr/>
            <p:nvPr/>
          </p:nvSpPr>
          <p:spPr>
            <a:xfrm>
              <a:off x="1250066" y="5814883"/>
              <a:ext cx="171110" cy="1478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B322FE-486B-370D-CCEA-33DFFD5A6991}"/>
                </a:ext>
              </a:extLst>
            </p:cNvPr>
            <p:cNvSpPr txBox="1"/>
            <p:nvPr/>
          </p:nvSpPr>
          <p:spPr>
            <a:xfrm>
              <a:off x="1516284" y="5159073"/>
              <a:ext cx="2306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200">
                  <a:latin typeface="Phetsarath OT" panose="02000500000000020004" pitchFamily="2" charset="0"/>
                  <a:cs typeface="Phetsarath OT" panose="02000500000000020004" pitchFamily="2" charset="0"/>
                </a:rPr>
                <a:t>ບັນລຸຕາມເປົ້າໝາຍ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0831D-03C5-C4DB-9929-C31B0A44ADB1}"/>
                </a:ext>
              </a:extLst>
            </p:cNvPr>
            <p:cNvSpPr txBox="1"/>
            <p:nvPr/>
          </p:nvSpPr>
          <p:spPr>
            <a:xfrm>
              <a:off x="1516284" y="5479861"/>
              <a:ext cx="294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200">
                  <a:latin typeface="Phetsarath OT" panose="02000500000000020004" pitchFamily="2" charset="0"/>
                  <a:cs typeface="Phetsarath OT" panose="02000500000000020004" pitchFamily="2" charset="0"/>
                </a:rPr>
                <a:t>ບັນລຸໄດ້ບາງສ່ວນ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35CBB-E983-4CF9-7539-A00BAABDC838}"/>
                </a:ext>
              </a:extLst>
            </p:cNvPr>
            <p:cNvSpPr txBox="1"/>
            <p:nvPr/>
          </p:nvSpPr>
          <p:spPr>
            <a:xfrm>
              <a:off x="1516284" y="5756860"/>
              <a:ext cx="294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o-LA" sz="1200">
                  <a:latin typeface="Phetsarath OT" panose="02000500000000020004" pitchFamily="2" charset="0"/>
                  <a:cs typeface="Phetsarath OT" panose="02000500000000020004" pitchFamily="2" charset="0"/>
                </a:rPr>
                <a:t>ບໍ່ບັນລຸຕາມເປົ້າໝາຍ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9E9FE36-39F0-8757-A2BE-4D1FA4002764}"/>
              </a:ext>
            </a:extLst>
          </p:cNvPr>
          <p:cNvSpPr/>
          <p:nvPr/>
        </p:nvSpPr>
        <p:spPr>
          <a:xfrm>
            <a:off x="3833507" y="3507228"/>
            <a:ext cx="738134" cy="2463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A"/>
          </a:p>
        </p:txBody>
      </p:sp>
    </p:spTree>
    <p:extLst>
      <p:ext uri="{BB962C8B-B14F-4D97-AF65-F5344CB8AC3E}">
        <p14:creationId xmlns:p14="http://schemas.microsoft.com/office/powerpoint/2010/main" val="246707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E748-CA7B-0DC4-FDA7-70BA410B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690" y="413571"/>
            <a:ext cx="3867611" cy="1089808"/>
          </a:xfrm>
        </p:spPr>
        <p:txBody>
          <a:bodyPr anchor="ctr">
            <a:normAutofit/>
          </a:bodyPr>
          <a:lstStyle/>
          <a:p>
            <a:r>
              <a:rPr lang="lo-LA" sz="4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ຂັ້ນຕອນຕໍ່ໄປ</a:t>
            </a:r>
            <a:endParaRPr lang="en-LA" sz="40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pic>
        <p:nvPicPr>
          <p:cNvPr id="5" name="Picture 4" descr="A group of people sitting around a table with a paper&#10;&#10;Description automatically generated">
            <a:extLst>
              <a:ext uri="{FF2B5EF4-FFF2-40B4-BE49-F238E27FC236}">
                <a16:creationId xmlns:a16="http://schemas.microsoft.com/office/drawing/2014/main" id="{F38825AE-625F-6FD9-6023-26C1E600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00" r="22700"/>
          <a:stretch/>
        </p:blipFill>
        <p:spPr>
          <a:xfrm>
            <a:off x="-1" y="-2"/>
            <a:ext cx="4902507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FD9F-B7F0-F640-1706-0FAF8674C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690" y="1280710"/>
            <a:ext cx="6531510" cy="429657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ປັບປຸງ ວິໄສທັດ</a:t>
            </a:r>
            <a:r>
              <a:rPr lang="en-US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ເປົ້າໝາຍ ແລະ ຈຸດປະສົງຍຸດທະສາດ ອີງຕາມການຂໍ້ມູນ ແລະ ຄຳຄິດເຫັນ ຈາກກອງປະຊຸມປຶກສາຫາລື</a:t>
            </a:r>
          </a:p>
          <a:p>
            <a:pPr>
              <a:lnSpc>
                <a:spcPct val="100000"/>
              </a:lnSpc>
            </a:pP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ລາຍງານ ຜົນການປັບປຸງ ໃຫ້ກັບພາກສ່ວນກ່ຽວຂ້ອງ</a:t>
            </a:r>
          </a:p>
          <a:p>
            <a:pPr>
              <a:lnSpc>
                <a:spcPct val="100000"/>
              </a:lnSpc>
            </a:pP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​ຈັດກອງ​ປະຊຸມ​ຂັ້ນ​ແຂວງ 2 ຄັ້ງ ​ເພື່ອຄວາມສອດຄ່ອງຂອງຍຸດ​ທະ​ສາດ</a:t>
            </a:r>
          </a:p>
          <a:p>
            <a:pPr>
              <a:lnSpc>
                <a:spcPct val="100000"/>
              </a:lnSpc>
            </a:pP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ຮ່າງ ໂຄງຮ່າງ ແຜນຍຸດທະສາດແຫ່ງຊາດ</a:t>
            </a:r>
            <a:r>
              <a:rPr lang="en-US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ອີງ​ຕາມ​ຂໍ້​ມູນ​ ແລະ 	​ຂໍ້​ສະ​ເໜີ​ແນະ</a:t>
            </a:r>
          </a:p>
          <a:p>
            <a:pPr>
              <a:lnSpc>
                <a:spcPct val="100000"/>
              </a:lnSpc>
            </a:pP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ປັບປຸງ ແຜນຍຸດທະສາດແຫ່ງຊາດ</a:t>
            </a:r>
            <a:r>
              <a:rPr lang="en-US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ແລະ ສົ່ງຮ່າງໃຫ້ກັບພາກສ່ວນທີ່ກ່ຽວຂ້ອງ</a:t>
            </a:r>
          </a:p>
          <a:p>
            <a:pPr>
              <a:lnSpc>
                <a:spcPct val="100000"/>
              </a:lnSpc>
            </a:pPr>
            <a:r>
              <a:rPr lang="lo-LA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ປັບປຸງຄັ້ງສຸດທ້າຍ ແລະ ຈັດພິມເຜີຍແຜ່ ແຜນຍຸດທະສາດແຫ່ງຊາດ</a:t>
            </a:r>
            <a:r>
              <a:rPr lang="en-US" sz="200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endParaRPr lang="en-LA" sz="200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627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3AC8-C4A9-30DD-ECD3-93D563A7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ຂົງເຂດຄວາມສຳຄັນໃນແຜນຍຸດທະສາດແຫ່ງຊາດ (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NSP)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ຕໍ່ໄປ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64B5-9916-987C-C771-479F92E8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2701" cy="4351338"/>
          </a:xfrm>
        </p:spPr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ປັບປຸງແຜນຍຸດທະສາດແຫ່ງຊາດກ່ຽວກັບ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AMR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ໃຫ້ສອດຄ່ອງກັບຍຸດທະສາດລະດັບໂລກ ແລະ ລະດັບພາກພື້ນ.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ສ້າງຄວາມເຂັ້ມແຂງໃຫ້ກັບລະບົບຕິດຕາມ ແລະ ສັງເກດ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AMR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ທີ່ມີຢູ່ ໃຫ້ມີຄຸນນະພາບ ແລະ ຂໍ້ມູນທີ່ເປັນຕົວແທນ ພ້ອມທັງສົ່ງເສີມການນຳໃຊ້ຂໍ້ມູນໃຫ້ມີປະສິດທິພາບ.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ສືບຕໍ່ພັດທະນາຄວາມຄືບໜ້າ ໂດຍການຮ່ວມມືຢ່າງໃກ້ຊິດກັບຄູ່ຮ່ວມງານໃນປະເທດ ແລະ ຄູ່ຮ່ວມພັດທະນາ ພ້ອມທັງເສີມສ້າງຄວາມເຂັ້ມແຂງຢ່າງຕໍ່ເນື່ອ.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ສືບຕໍ່ການປະສານງານກັບອົງການສາກົນ ແລະ ຄູ່ຮ່ວມພັດທະນາ ສືບຕໍ່ ແລະ ຂະຫຍາຍວຽກງານດ້ານ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AMR.</a:t>
            </a:r>
          </a:p>
          <a:p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9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352696" y="339633"/>
            <a:ext cx="8242663" cy="98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lo-LA" sz="3400" b="1" dirty="0"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ແຜນຍຸດທະສາດວ່າດ້າຍການຕ້ານຕໍ່ເຊື້ອຈຸລະຊີບທີ່ຕ້ານຕໍ່ຢາຕ້ານເຊື້ອ 2019-2023</a:t>
            </a:r>
            <a:endParaRPr sz="3400" dirty="0"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87233" y="1569638"/>
            <a:ext cx="8940519" cy="513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1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ແຜນຍຸດທະສາດນີ້ ໄດ້ຖືກຮັບຮອງຈາກການນໍາລະດັບສູງ </a:t>
            </a:r>
            <a:r>
              <a:rPr lang="lo-LA" sz="24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ຂອງທັງສອງ ກະຊວງ: ກະຊວງສາທາລະນະສຸກ ແລະ ກະຊວງກະສິກໍາແລະປ່າໄມ້  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28600" marR="0" lvl="0" indent="-23177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1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ແຜນຍຸດທະສາດນີ້ລວມມີ 5 ຍຸດທະສາດ: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685800" marR="0" lvl="1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ຍຸດທະສາດທີ 1. ການຍົກລະດັບຄວາມຮັບຮູ້ ແລະ ຄວາມເຂົ້າໃຈກ່ຽວກັບເຊື້ອຈຸລະຊີບຕ້ານຕໍ່ຢາ.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685800" marR="0" lvl="1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ຍຸດທະສາດທີ 2. ການສ້າງຄວາມເຂັ້ມແຂງໃຫ້ແກ່ລະບົບການເຝົ້າລະວັງກ່ຽວກັບເຊື້ອຈຸລະຊີບຕ້ານຕໍ່ຢາ  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685800" marR="0" lvl="1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ຍຸດທະສາດທີ 3. ການຫຼຸດຜ່ອນອັດຕາການເກີດເປັນພະຍາດຊືມເຊື້ອ</a:t>
            </a:r>
            <a:endParaRPr sz="2400" b="0" i="0" u="none" strike="noStrike" cap="none" dirty="0">
              <a:solidFill>
                <a:schemeClr val="dk1"/>
              </a:solidFill>
              <a:latin typeface="Phetsarath OT" panose="02000500000000020004" pitchFamily="2" charset="0"/>
              <a:ea typeface="Arial"/>
              <a:cs typeface="Phetsarath OT" panose="02000500000000020004" pitchFamily="2" charset="0"/>
              <a:sym typeface="Arial"/>
            </a:endParaRPr>
          </a:p>
          <a:p>
            <a:pPr marL="685800" marR="0" lvl="1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ຍຸດທະສາດທີ 4. ການເພີ່ມປະສິດທິພາບໃນການນຳໃຊ້ຢາຕ້ານເຊື້ອໃນຂະແໜງການສຸຂະພາບຄົນ ແລະ ສັດ  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685800" marR="0" lvl="1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•"/>
            </a:pPr>
            <a:r>
              <a:rPr lang="lo-LA" sz="2400" b="0" i="0" u="none" strike="noStrike" cap="none" dirty="0">
                <a:solidFill>
                  <a:schemeClr val="dk1"/>
                </a:solidFill>
                <a:latin typeface="Phetsarath OT" panose="02000500000000020004" pitchFamily="2" charset="0"/>
                <a:ea typeface="Arial"/>
                <a:cs typeface="Phetsarath OT" panose="02000500000000020004" pitchFamily="2" charset="0"/>
                <a:sym typeface="Arial"/>
              </a:rPr>
              <a:t>ບຸດທະສາດທີ 5. ການປັບປຸງລະບົບການຄູ້ມຄອງ, ການປະສານງານ ແລະ ການສະໜອງຫງົບປະມານ  </a:t>
            </a:r>
            <a:endParaRPr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228600" marR="0" lvl="0" indent="-101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2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01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20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l="33653" t="15983" r="35000" b="6224"/>
          <a:stretch/>
        </p:blipFill>
        <p:spPr>
          <a:xfrm>
            <a:off x="9547713" y="3830642"/>
            <a:ext cx="2457054" cy="289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6547" y="339633"/>
            <a:ext cx="2523609" cy="337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9985-3F3C-6814-4130-BBECB0E1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11" y="243310"/>
            <a:ext cx="10515600" cy="615860"/>
          </a:xfrm>
        </p:spPr>
        <p:txBody>
          <a:bodyPr>
            <a:normAutofit/>
          </a:bodyPr>
          <a:lstStyle/>
          <a:p>
            <a:pPr algn="ctr"/>
            <a:r>
              <a:rPr lang="lo-LA" sz="2800" noProof="0" dirty="0">
                <a:latin typeface="Phetsarath OT" panose="02000500000000020004" pitchFamily="2" charset="0"/>
                <a:cs typeface="Phetsarath OT" panose="02000500000000020004" pitchFamily="2" charset="0"/>
              </a:rPr>
              <a:t>ໄລຍະເວລາ ຈັດຕັ້ງປະຕິບັດແຜນຍຸດທະສາດແຫ່ງຊາດ</a:t>
            </a:r>
            <a:endParaRPr lang="en-US" sz="2800" noProof="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7" name="Connecteur droit 5">
            <a:extLst>
              <a:ext uri="{FF2B5EF4-FFF2-40B4-BE49-F238E27FC236}">
                <a16:creationId xmlns:a16="http://schemas.microsoft.com/office/drawing/2014/main" id="{D7A5E5FA-2C1F-4B43-CDE5-2DD24745C02D}"/>
              </a:ext>
            </a:extLst>
          </p:cNvPr>
          <p:cNvCxnSpPr>
            <a:cxnSpLocks/>
          </p:cNvCxnSpPr>
          <p:nvPr/>
        </p:nvCxnSpPr>
        <p:spPr>
          <a:xfrm>
            <a:off x="-201815" y="3159190"/>
            <a:ext cx="1256690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24">
            <a:extLst>
              <a:ext uri="{FF2B5EF4-FFF2-40B4-BE49-F238E27FC236}">
                <a16:creationId xmlns:a16="http://schemas.microsoft.com/office/drawing/2014/main" id="{A655FD15-C4AA-3214-5E9A-DA33AF6115CE}"/>
              </a:ext>
            </a:extLst>
          </p:cNvPr>
          <p:cNvSpPr txBox="1"/>
          <p:nvPr/>
        </p:nvSpPr>
        <p:spPr>
          <a:xfrm>
            <a:off x="2674301" y="2644778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EB9423"/>
                </a:solidFill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9" name="ZoneTexte 25">
            <a:extLst>
              <a:ext uri="{FF2B5EF4-FFF2-40B4-BE49-F238E27FC236}">
                <a16:creationId xmlns:a16="http://schemas.microsoft.com/office/drawing/2014/main" id="{D3C315A0-9AB3-3DCE-814D-3C51814DC888}"/>
              </a:ext>
            </a:extLst>
          </p:cNvPr>
          <p:cNvSpPr txBox="1"/>
          <p:nvPr/>
        </p:nvSpPr>
        <p:spPr>
          <a:xfrm>
            <a:off x="4335227" y="3275401"/>
            <a:ext cx="10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EF2F76"/>
                </a:solidFill>
                <a:latin typeface="Arial Narrow" panose="020B0606020202030204" pitchFamily="34" charset="0"/>
              </a:rPr>
              <a:t>2021</a:t>
            </a:r>
          </a:p>
        </p:txBody>
      </p:sp>
      <p:sp>
        <p:nvSpPr>
          <p:cNvPr id="18" name="ZoneTexte 22">
            <a:extLst>
              <a:ext uri="{FF2B5EF4-FFF2-40B4-BE49-F238E27FC236}">
                <a16:creationId xmlns:a16="http://schemas.microsoft.com/office/drawing/2014/main" id="{51E5E632-C7FA-1C60-DF6A-82E1A4A02A1A}"/>
              </a:ext>
            </a:extLst>
          </p:cNvPr>
          <p:cNvSpPr txBox="1"/>
          <p:nvPr/>
        </p:nvSpPr>
        <p:spPr>
          <a:xfrm>
            <a:off x="299437" y="2650827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92D050"/>
                </a:solidFill>
                <a:latin typeface="Arial Narrow" panose="020B0606020202030204" pitchFamily="34" charset="0"/>
              </a:rPr>
              <a:t>2019</a:t>
            </a:r>
          </a:p>
        </p:txBody>
      </p:sp>
      <p:sp>
        <p:nvSpPr>
          <p:cNvPr id="19" name="Ellipse 9">
            <a:extLst>
              <a:ext uri="{FF2B5EF4-FFF2-40B4-BE49-F238E27FC236}">
                <a16:creationId xmlns:a16="http://schemas.microsoft.com/office/drawing/2014/main" id="{B1191B47-9A42-53E3-66FA-F4DC2B959419}"/>
              </a:ext>
            </a:extLst>
          </p:cNvPr>
          <p:cNvSpPr>
            <a:spLocks noChangeAspect="1"/>
          </p:cNvSpPr>
          <p:nvPr/>
        </p:nvSpPr>
        <p:spPr>
          <a:xfrm>
            <a:off x="775311" y="3103397"/>
            <a:ext cx="104367" cy="10436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92D050"/>
              </a:solidFill>
            </a:endParaRPr>
          </a:p>
        </p:txBody>
      </p:sp>
      <p:sp>
        <p:nvSpPr>
          <p:cNvPr id="20" name="Ellipse 18">
            <a:extLst>
              <a:ext uri="{FF2B5EF4-FFF2-40B4-BE49-F238E27FC236}">
                <a16:creationId xmlns:a16="http://schemas.microsoft.com/office/drawing/2014/main" id="{D6B3E946-9644-332C-CC6A-1ACFEC0898F5}"/>
              </a:ext>
            </a:extLst>
          </p:cNvPr>
          <p:cNvSpPr>
            <a:spLocks noChangeAspect="1"/>
          </p:cNvSpPr>
          <p:nvPr/>
        </p:nvSpPr>
        <p:spPr>
          <a:xfrm>
            <a:off x="737009" y="3066688"/>
            <a:ext cx="180000" cy="1800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1" name="Connecteur droit avec flèche 49">
            <a:extLst>
              <a:ext uri="{FF2B5EF4-FFF2-40B4-BE49-F238E27FC236}">
                <a16:creationId xmlns:a16="http://schemas.microsoft.com/office/drawing/2014/main" id="{A1C55149-7035-88B7-4B99-8E6689D48EFC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827009" y="3246688"/>
            <a:ext cx="0" cy="970365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3">
            <a:extLst>
              <a:ext uri="{FF2B5EF4-FFF2-40B4-BE49-F238E27FC236}">
                <a16:creationId xmlns:a16="http://schemas.microsoft.com/office/drawing/2014/main" id="{1E5EFD19-657A-098C-8234-3EB67448A971}"/>
              </a:ext>
            </a:extLst>
          </p:cNvPr>
          <p:cNvSpPr txBox="1"/>
          <p:nvPr/>
        </p:nvSpPr>
        <p:spPr>
          <a:xfrm>
            <a:off x="1243142" y="3290524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EB9423"/>
                </a:solidFill>
                <a:latin typeface="Arial Narrow" panose="020B0606020202030204" pitchFamily="34" charset="0"/>
              </a:rPr>
              <a:t>2019</a:t>
            </a:r>
          </a:p>
        </p:txBody>
      </p:sp>
      <p:cxnSp>
        <p:nvCxnSpPr>
          <p:cNvPr id="23" name="Connecteur droit avec flèche 53">
            <a:extLst>
              <a:ext uri="{FF2B5EF4-FFF2-40B4-BE49-F238E27FC236}">
                <a16:creationId xmlns:a16="http://schemas.microsoft.com/office/drawing/2014/main" id="{8C91D6C1-C74E-2708-A37A-2D6ADB33F6CB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1767169" y="2084123"/>
            <a:ext cx="3818" cy="978783"/>
          </a:xfrm>
          <a:prstGeom prst="straightConnector1">
            <a:avLst/>
          </a:prstGeom>
          <a:ln w="12700">
            <a:solidFill>
              <a:srgbClr val="EB942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64">
            <a:extLst>
              <a:ext uri="{FF2B5EF4-FFF2-40B4-BE49-F238E27FC236}">
                <a16:creationId xmlns:a16="http://schemas.microsoft.com/office/drawing/2014/main" id="{39E92D0C-1FB3-3B04-F3E3-6F5FEB7C9DDC}"/>
              </a:ext>
            </a:extLst>
          </p:cNvPr>
          <p:cNvCxnSpPr>
            <a:cxnSpLocks/>
            <a:stCxn id="57" idx="4"/>
          </p:cNvCxnSpPr>
          <p:nvPr/>
        </p:nvCxnSpPr>
        <p:spPr>
          <a:xfrm flipH="1">
            <a:off x="3195925" y="3240252"/>
            <a:ext cx="3818" cy="972000"/>
          </a:xfrm>
          <a:prstGeom prst="straightConnector1">
            <a:avLst/>
          </a:prstGeom>
          <a:ln w="12700">
            <a:solidFill>
              <a:srgbClr val="EB942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80">
            <a:extLst>
              <a:ext uri="{FF2B5EF4-FFF2-40B4-BE49-F238E27FC236}">
                <a16:creationId xmlns:a16="http://schemas.microsoft.com/office/drawing/2014/main" id="{161EDDD5-0CE6-FCA0-168B-313AEB7C9749}"/>
              </a:ext>
            </a:extLst>
          </p:cNvPr>
          <p:cNvSpPr txBox="1"/>
          <p:nvPr/>
        </p:nvSpPr>
        <p:spPr>
          <a:xfrm>
            <a:off x="152482" y="4217053"/>
            <a:ext cx="1798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100" noProof="0">
                <a:solidFill>
                  <a:schemeClr val="bg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ສ້າງ ແລະ ເຜີຍແຜ່ </a:t>
            </a:r>
            <a:br>
              <a:rPr lang="lo-LA" sz="1100" noProof="0">
                <a:solidFill>
                  <a:schemeClr val="bg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1100" noProof="0">
                <a:solidFill>
                  <a:schemeClr val="bg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ແຜນຍຸດທະສາດແຫ່ງຊາດ </a:t>
            </a:r>
            <a:br>
              <a:rPr lang="lo-LA" sz="1100" noProof="0">
                <a:solidFill>
                  <a:schemeClr val="bg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1100" noProof="0">
                <a:solidFill>
                  <a:schemeClr val="bg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ປີ </a:t>
            </a:r>
            <a:r>
              <a:rPr lang="en-US" sz="1100" noProof="0">
                <a:solidFill>
                  <a:schemeClr val="bg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(2019-2023)</a:t>
            </a:r>
          </a:p>
        </p:txBody>
      </p:sp>
      <p:sp>
        <p:nvSpPr>
          <p:cNvPr id="29" name="ZoneTexte 84">
            <a:extLst>
              <a:ext uri="{FF2B5EF4-FFF2-40B4-BE49-F238E27FC236}">
                <a16:creationId xmlns:a16="http://schemas.microsoft.com/office/drawing/2014/main" id="{1AAE9247-B759-2981-11A7-4CAE9DCD4D00}"/>
              </a:ext>
            </a:extLst>
          </p:cNvPr>
          <p:cNvSpPr txBox="1"/>
          <p:nvPr/>
        </p:nvSpPr>
        <p:spPr>
          <a:xfrm>
            <a:off x="933879" y="1575760"/>
            <a:ext cx="1994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ໄດ້ເຂົ້າຮ່ວມລະບົບການເຝົ້າລະວັງ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GLASS-AMR</a:t>
            </a:r>
            <a:endParaRPr lang="en-US" sz="1100" noProof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0" name="ZoneTexte 88">
            <a:extLst>
              <a:ext uri="{FF2B5EF4-FFF2-40B4-BE49-F238E27FC236}">
                <a16:creationId xmlns:a16="http://schemas.microsoft.com/office/drawing/2014/main" id="{F8EEEEF4-2770-1AF7-A799-F420E5A231E1}"/>
              </a:ext>
            </a:extLst>
          </p:cNvPr>
          <p:cNvSpPr txBox="1"/>
          <p:nvPr/>
        </p:nvSpPr>
        <p:spPr>
          <a:xfrm>
            <a:off x="3771798" y="1513571"/>
            <a:ext cx="208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100" b="1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ໄດ້ຈັດກອງປະຊຸມທົບທວນ ກາງໄລຍະ ຂອງແຜນຍຸດທະສາດແຫ່ງຊາດ</a:t>
            </a:r>
            <a:endParaRPr lang="en-US" sz="1100" b="1" noProof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2" name="ZoneTexte 90">
            <a:extLst>
              <a:ext uri="{FF2B5EF4-FFF2-40B4-BE49-F238E27FC236}">
                <a16:creationId xmlns:a16="http://schemas.microsoft.com/office/drawing/2014/main" id="{E096F4C6-6407-B95E-D067-881026D51808}"/>
              </a:ext>
            </a:extLst>
          </p:cNvPr>
          <p:cNvSpPr txBox="1"/>
          <p:nvPr/>
        </p:nvSpPr>
        <p:spPr>
          <a:xfrm>
            <a:off x="5569416" y="4220495"/>
            <a:ext cx="21112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ໄດ້ຂະຫຍາຍ </a:t>
            </a:r>
            <a:r>
              <a:rPr lang="lo-LA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12</a:t>
            </a:r>
            <a:r>
              <a:rPr lang="en-US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ຈຸດການເຝົ້າລະວັງ 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AMR</a:t>
            </a:r>
            <a:r>
              <a:rPr lang="lo-LA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sz="1100" noProof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100" noProof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ໄດ້ຂະຫຍາຍ </a:t>
            </a:r>
            <a:r>
              <a:rPr lang="lo-LA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12</a:t>
            </a:r>
            <a:r>
              <a:rPr lang="en-US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ຈຸດການເຝົ້າລະວັງ </a:t>
            </a:r>
            <a:r>
              <a:rPr lang="en-US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AMC</a:t>
            </a:r>
            <a:endParaRPr lang="en-US" sz="1100" noProof="0">
              <a:solidFill>
                <a:schemeClr val="accent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3" name="ZoneTexte 91">
            <a:extLst>
              <a:ext uri="{FF2B5EF4-FFF2-40B4-BE49-F238E27FC236}">
                <a16:creationId xmlns:a16="http://schemas.microsoft.com/office/drawing/2014/main" id="{A73C9CD4-7803-366C-D0E3-581995BFD24F}"/>
              </a:ext>
            </a:extLst>
          </p:cNvPr>
          <p:cNvSpPr txBox="1"/>
          <p:nvPr/>
        </p:nvSpPr>
        <p:spPr>
          <a:xfrm>
            <a:off x="6977951" y="1526826"/>
            <a:ext cx="1978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100" b="1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ໄດ້ຈັດກອງປະຊຸມທົບທວນ</a:t>
            </a:r>
            <a:r>
              <a:rPr lang="en-US" sz="1100" b="1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100" b="1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ໄລຍະທ້າຍ ຂອງແຜນຍຸດທະສາດແຫ່ງຊາດ</a:t>
            </a:r>
            <a:endParaRPr lang="en-US" sz="1100" b="1" noProof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34" name="Connecteur droit 94">
            <a:extLst>
              <a:ext uri="{FF2B5EF4-FFF2-40B4-BE49-F238E27FC236}">
                <a16:creationId xmlns:a16="http://schemas.microsoft.com/office/drawing/2014/main" id="{B800AC29-9F58-4E0B-E956-7D6A16C042C0}"/>
              </a:ext>
            </a:extLst>
          </p:cNvPr>
          <p:cNvCxnSpPr/>
          <p:nvPr/>
        </p:nvCxnSpPr>
        <p:spPr>
          <a:xfrm>
            <a:off x="2365602" y="5745413"/>
            <a:ext cx="335278" cy="0"/>
          </a:xfrm>
          <a:prstGeom prst="line">
            <a:avLst/>
          </a:prstGeom>
          <a:ln>
            <a:solidFill>
              <a:srgbClr val="1A7C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95">
            <a:extLst>
              <a:ext uri="{FF2B5EF4-FFF2-40B4-BE49-F238E27FC236}">
                <a16:creationId xmlns:a16="http://schemas.microsoft.com/office/drawing/2014/main" id="{16835E52-9A2E-B66A-DC72-A05DDDCB43A6}"/>
              </a:ext>
            </a:extLst>
          </p:cNvPr>
          <p:cNvCxnSpPr/>
          <p:nvPr/>
        </p:nvCxnSpPr>
        <p:spPr>
          <a:xfrm>
            <a:off x="2365600" y="5949088"/>
            <a:ext cx="335278" cy="0"/>
          </a:xfrm>
          <a:prstGeom prst="line">
            <a:avLst/>
          </a:prstGeom>
          <a:ln>
            <a:solidFill>
              <a:srgbClr val="EB9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96">
            <a:extLst>
              <a:ext uri="{FF2B5EF4-FFF2-40B4-BE49-F238E27FC236}">
                <a16:creationId xmlns:a16="http://schemas.microsoft.com/office/drawing/2014/main" id="{B58FFCE2-1130-35C0-957F-179C6737D1B6}"/>
              </a:ext>
            </a:extLst>
          </p:cNvPr>
          <p:cNvCxnSpPr/>
          <p:nvPr/>
        </p:nvCxnSpPr>
        <p:spPr>
          <a:xfrm>
            <a:off x="6222782" y="5734015"/>
            <a:ext cx="335278" cy="0"/>
          </a:xfrm>
          <a:prstGeom prst="line">
            <a:avLst/>
          </a:prstGeom>
          <a:ln>
            <a:solidFill>
              <a:srgbClr val="EF2F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97">
            <a:extLst>
              <a:ext uri="{FF2B5EF4-FFF2-40B4-BE49-F238E27FC236}">
                <a16:creationId xmlns:a16="http://schemas.microsoft.com/office/drawing/2014/main" id="{DC87DD8A-B97D-914D-79CA-1CC16E2B98EB}"/>
              </a:ext>
            </a:extLst>
          </p:cNvPr>
          <p:cNvSpPr txBox="1"/>
          <p:nvPr/>
        </p:nvSpPr>
        <p:spPr>
          <a:xfrm>
            <a:off x="2686813" y="5598388"/>
            <a:ext cx="348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>
                <a:latin typeface="Phetsarath OT" panose="02000500000000020004" pitchFamily="2" charset="0"/>
                <a:cs typeface="Phetsarath OT" panose="02000500000000020004" pitchFamily="2" charset="0"/>
              </a:rPr>
              <a:t>ຂະບວນການ ທົບທວນ ແລະ ປັງປຸງ ແຜນຍຸດທະສາດ ແຫ່ງຊາດ</a:t>
            </a:r>
            <a:endParaRPr lang="en-US" sz="120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8" name="ZoneTexte 98">
            <a:extLst>
              <a:ext uri="{FF2B5EF4-FFF2-40B4-BE49-F238E27FC236}">
                <a16:creationId xmlns:a16="http://schemas.microsoft.com/office/drawing/2014/main" id="{C416B6EB-242E-F47D-E930-88CB906BD40B}"/>
              </a:ext>
            </a:extLst>
          </p:cNvPr>
          <p:cNvSpPr txBox="1"/>
          <p:nvPr/>
        </p:nvSpPr>
        <p:spPr>
          <a:xfrm>
            <a:off x="2658674" y="5819134"/>
            <a:ext cx="2315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>
                <a:latin typeface="Phetsarath OT" panose="02000500000000020004" pitchFamily="2" charset="0"/>
                <a:cs typeface="Phetsarath OT" panose="02000500000000020004" pitchFamily="2" charset="0"/>
              </a:rPr>
              <a:t>ເຫດການສໍາຄັນ</a:t>
            </a:r>
            <a:endParaRPr lang="en-US" sz="1200" noProof="0"/>
          </a:p>
        </p:txBody>
      </p:sp>
      <p:sp>
        <p:nvSpPr>
          <p:cNvPr id="39" name="ZoneTexte 99">
            <a:extLst>
              <a:ext uri="{FF2B5EF4-FFF2-40B4-BE49-F238E27FC236}">
                <a16:creationId xmlns:a16="http://schemas.microsoft.com/office/drawing/2014/main" id="{8FF2447A-49DF-D982-AC56-9ADD070EA9F0}"/>
              </a:ext>
            </a:extLst>
          </p:cNvPr>
          <p:cNvSpPr txBox="1"/>
          <p:nvPr/>
        </p:nvSpPr>
        <p:spPr>
          <a:xfrm>
            <a:off x="6585899" y="5602981"/>
            <a:ext cx="298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noProof="0">
                <a:latin typeface="Phetsarath OT" panose="02000500000000020004" pitchFamily="2" charset="0"/>
                <a:cs typeface="Phetsarath OT" panose="02000500000000020004" pitchFamily="2" charset="0"/>
              </a:rPr>
              <a:t>ກອງປະຊຸມປຶກສາຫາລື ລະດັບສູງ</a:t>
            </a:r>
            <a:endParaRPr lang="en-US" sz="1200" noProof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cxnSp>
        <p:nvCxnSpPr>
          <p:cNvPr id="40" name="Connecteur droit 1">
            <a:extLst>
              <a:ext uri="{FF2B5EF4-FFF2-40B4-BE49-F238E27FC236}">
                <a16:creationId xmlns:a16="http://schemas.microsoft.com/office/drawing/2014/main" id="{92715236-36D0-6144-94D5-DD825A828256}"/>
              </a:ext>
            </a:extLst>
          </p:cNvPr>
          <p:cNvCxnSpPr/>
          <p:nvPr/>
        </p:nvCxnSpPr>
        <p:spPr>
          <a:xfrm>
            <a:off x="6228696" y="5930296"/>
            <a:ext cx="335278" cy="0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2">
            <a:extLst>
              <a:ext uri="{FF2B5EF4-FFF2-40B4-BE49-F238E27FC236}">
                <a16:creationId xmlns:a16="http://schemas.microsoft.com/office/drawing/2014/main" id="{FE42398C-350D-1597-937C-6FB36ED2778F}"/>
              </a:ext>
            </a:extLst>
          </p:cNvPr>
          <p:cNvSpPr txBox="1"/>
          <p:nvPr/>
        </p:nvSpPr>
        <p:spPr>
          <a:xfrm>
            <a:off x="6558060" y="5807611"/>
            <a:ext cx="3430002" cy="27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200" noProof="0">
                <a:latin typeface="Phetsarath OT" panose="02000500000000020004" pitchFamily="2" charset="0"/>
                <a:cs typeface="Phetsarath OT" panose="02000500000000020004" pitchFamily="2" charset="0"/>
              </a:rPr>
              <a:t>ສ້າງ ແລະ ຮັບຮ່ອງ ແຜນຍຸດທະສາດແຫ່ງຊາດ</a:t>
            </a:r>
            <a:endParaRPr lang="en-US" sz="1200" noProof="0"/>
          </a:p>
        </p:txBody>
      </p:sp>
      <p:sp>
        <p:nvSpPr>
          <p:cNvPr id="42" name="ZoneTexte 4">
            <a:extLst>
              <a:ext uri="{FF2B5EF4-FFF2-40B4-BE49-F238E27FC236}">
                <a16:creationId xmlns:a16="http://schemas.microsoft.com/office/drawing/2014/main" id="{3F1BCF53-5579-BF72-D408-188C92C3954F}"/>
              </a:ext>
            </a:extLst>
          </p:cNvPr>
          <p:cNvSpPr txBox="1"/>
          <p:nvPr/>
        </p:nvSpPr>
        <p:spPr>
          <a:xfrm>
            <a:off x="2196788" y="4227275"/>
            <a:ext cx="2111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ໄດ້ເຂົ້າຮ່ວມລະບົບການລາຍງານ ການຊົມໃຊ້ຢາຕ້ານເຊື້ອ 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GLASS AMU (</a:t>
            </a:r>
            <a:r>
              <a:rPr lang="lo-LA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ລາຍງານຫາ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WAPRSS </a:t>
            </a:r>
            <a:r>
              <a:rPr lang="lo-LA" sz="110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ປີ</a:t>
            </a:r>
            <a:r>
              <a:rPr lang="en-US" sz="1100" noProof="0">
                <a:solidFill>
                  <a:schemeClr val="accent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2019)</a:t>
            </a:r>
          </a:p>
        </p:txBody>
      </p:sp>
      <p:sp>
        <p:nvSpPr>
          <p:cNvPr id="46" name="ZoneTexte 17">
            <a:extLst>
              <a:ext uri="{FF2B5EF4-FFF2-40B4-BE49-F238E27FC236}">
                <a16:creationId xmlns:a16="http://schemas.microsoft.com/office/drawing/2014/main" id="{991DEFE2-7B92-147E-7F90-053469E8AF15}"/>
              </a:ext>
            </a:extLst>
          </p:cNvPr>
          <p:cNvSpPr txBox="1"/>
          <p:nvPr/>
        </p:nvSpPr>
        <p:spPr>
          <a:xfrm>
            <a:off x="9092869" y="4273441"/>
            <a:ext cx="1846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100" b="1" noProof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ໄດ້ຈັດກອງປະຊຸມປຶກສາຫາລື ແຜນຍຸດທະສາດ </a:t>
            </a:r>
            <a:r>
              <a:rPr lang="en-US" sz="1100" b="1" noProof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AMR</a:t>
            </a:r>
            <a:endParaRPr lang="lo-LA" sz="1100" b="1" noProof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sz="1100" b="1" noProof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1100" b="1" noProof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+ </a:t>
            </a:r>
            <a:r>
              <a:rPr lang="lo-LA" sz="1100" b="1" noProof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ປັ</a:t>
            </a:r>
            <a:r>
              <a:rPr lang="lo-LA" sz="1100" b="1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ບປຸງຄະນາະຮັບຜິດຊອບ ເຝົ້າລະວັງ ແລະ ຄວບຄຸມ ເຊື້ອຈຸລະຊີບທີ່ຕ້ານຕໍ່ຢາ</a:t>
            </a:r>
            <a:endParaRPr lang="en-US" sz="1100" b="1" noProof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0" name="ZoneTexte 48">
            <a:extLst>
              <a:ext uri="{FF2B5EF4-FFF2-40B4-BE49-F238E27FC236}">
                <a16:creationId xmlns:a16="http://schemas.microsoft.com/office/drawing/2014/main" id="{1EED1482-47E1-547B-D187-E39A703EAEF0}"/>
              </a:ext>
            </a:extLst>
          </p:cNvPr>
          <p:cNvSpPr txBox="1"/>
          <p:nvPr/>
        </p:nvSpPr>
        <p:spPr>
          <a:xfrm>
            <a:off x="9128400" y="4234258"/>
            <a:ext cx="211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noProof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2C2D6E5-08CC-EE45-8739-9741B0A5BCB8}"/>
              </a:ext>
            </a:extLst>
          </p:cNvPr>
          <p:cNvSpPr txBox="1"/>
          <p:nvPr/>
        </p:nvSpPr>
        <p:spPr>
          <a:xfrm>
            <a:off x="10581382" y="3282892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1A7CBA"/>
                </a:solidFill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54" name="Ellipse 62">
            <a:extLst>
              <a:ext uri="{FF2B5EF4-FFF2-40B4-BE49-F238E27FC236}">
                <a16:creationId xmlns:a16="http://schemas.microsoft.com/office/drawing/2014/main" id="{BFF2F0F5-CCAD-3812-2CDD-EBC3BCE5F6D4}"/>
              </a:ext>
            </a:extLst>
          </p:cNvPr>
          <p:cNvSpPr>
            <a:spLocks noChangeAspect="1"/>
          </p:cNvSpPr>
          <p:nvPr/>
        </p:nvSpPr>
        <p:spPr>
          <a:xfrm>
            <a:off x="1715471" y="3102757"/>
            <a:ext cx="104367" cy="104367"/>
          </a:xfrm>
          <a:prstGeom prst="ellipse">
            <a:avLst/>
          </a:prstGeom>
          <a:solidFill>
            <a:srgbClr val="EB94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92D050"/>
              </a:solidFill>
            </a:endParaRPr>
          </a:p>
        </p:txBody>
      </p:sp>
      <p:sp>
        <p:nvSpPr>
          <p:cNvPr id="55" name="Ellipse 65">
            <a:extLst>
              <a:ext uri="{FF2B5EF4-FFF2-40B4-BE49-F238E27FC236}">
                <a16:creationId xmlns:a16="http://schemas.microsoft.com/office/drawing/2014/main" id="{E723DF31-B1D5-0C96-F6CF-D60A0FB12510}"/>
              </a:ext>
            </a:extLst>
          </p:cNvPr>
          <p:cNvSpPr>
            <a:spLocks noChangeAspect="1"/>
          </p:cNvSpPr>
          <p:nvPr/>
        </p:nvSpPr>
        <p:spPr>
          <a:xfrm>
            <a:off x="1677169" y="3062906"/>
            <a:ext cx="180000" cy="180000"/>
          </a:xfrm>
          <a:prstGeom prst="ellipse">
            <a:avLst/>
          </a:prstGeom>
          <a:noFill/>
          <a:ln>
            <a:solidFill>
              <a:srgbClr val="EB94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6" name="Ellipse 72">
            <a:extLst>
              <a:ext uri="{FF2B5EF4-FFF2-40B4-BE49-F238E27FC236}">
                <a16:creationId xmlns:a16="http://schemas.microsoft.com/office/drawing/2014/main" id="{4734291A-2D1E-77A0-5392-FB174124AFB6}"/>
              </a:ext>
            </a:extLst>
          </p:cNvPr>
          <p:cNvSpPr>
            <a:spLocks noChangeAspect="1"/>
          </p:cNvSpPr>
          <p:nvPr/>
        </p:nvSpPr>
        <p:spPr>
          <a:xfrm>
            <a:off x="3148045" y="3100103"/>
            <a:ext cx="104367" cy="104367"/>
          </a:xfrm>
          <a:prstGeom prst="ellipse">
            <a:avLst/>
          </a:prstGeom>
          <a:solidFill>
            <a:srgbClr val="EB94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92D050"/>
              </a:solidFill>
            </a:endParaRPr>
          </a:p>
        </p:txBody>
      </p:sp>
      <p:sp>
        <p:nvSpPr>
          <p:cNvPr id="57" name="Ellipse 73">
            <a:extLst>
              <a:ext uri="{FF2B5EF4-FFF2-40B4-BE49-F238E27FC236}">
                <a16:creationId xmlns:a16="http://schemas.microsoft.com/office/drawing/2014/main" id="{A8EF15DB-356C-E964-DA62-600B66835F12}"/>
              </a:ext>
            </a:extLst>
          </p:cNvPr>
          <p:cNvSpPr>
            <a:spLocks noChangeAspect="1"/>
          </p:cNvSpPr>
          <p:nvPr/>
        </p:nvSpPr>
        <p:spPr>
          <a:xfrm>
            <a:off x="3109743" y="3060252"/>
            <a:ext cx="180000" cy="180000"/>
          </a:xfrm>
          <a:prstGeom prst="ellipse">
            <a:avLst/>
          </a:prstGeom>
          <a:noFill/>
          <a:ln>
            <a:solidFill>
              <a:srgbClr val="EB942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58" name="Connecteur droit avec flèche 77">
            <a:extLst>
              <a:ext uri="{FF2B5EF4-FFF2-40B4-BE49-F238E27FC236}">
                <a16:creationId xmlns:a16="http://schemas.microsoft.com/office/drawing/2014/main" id="{E208ACF2-CA07-4033-8089-A5650E35887A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4833670" y="2088372"/>
            <a:ext cx="3818" cy="9787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Ellipse 78">
            <a:extLst>
              <a:ext uri="{FF2B5EF4-FFF2-40B4-BE49-F238E27FC236}">
                <a16:creationId xmlns:a16="http://schemas.microsoft.com/office/drawing/2014/main" id="{BDA172A3-E71C-B607-8C87-DB234767287E}"/>
              </a:ext>
            </a:extLst>
          </p:cNvPr>
          <p:cNvSpPr>
            <a:spLocks noChangeAspect="1"/>
          </p:cNvSpPr>
          <p:nvPr/>
        </p:nvSpPr>
        <p:spPr>
          <a:xfrm>
            <a:off x="4781972" y="3107006"/>
            <a:ext cx="104367" cy="104367"/>
          </a:xfrm>
          <a:prstGeom prst="ellipse">
            <a:avLst/>
          </a:prstGeom>
          <a:solidFill>
            <a:srgbClr val="EF2F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92D050"/>
              </a:solidFill>
            </a:endParaRPr>
          </a:p>
        </p:txBody>
      </p:sp>
      <p:sp>
        <p:nvSpPr>
          <p:cNvPr id="60" name="Ellipse 79">
            <a:extLst>
              <a:ext uri="{FF2B5EF4-FFF2-40B4-BE49-F238E27FC236}">
                <a16:creationId xmlns:a16="http://schemas.microsoft.com/office/drawing/2014/main" id="{F5FDEADE-8E1B-3856-D561-1DCBB0D8D1A4}"/>
              </a:ext>
            </a:extLst>
          </p:cNvPr>
          <p:cNvSpPr>
            <a:spLocks noChangeAspect="1"/>
          </p:cNvSpPr>
          <p:nvPr/>
        </p:nvSpPr>
        <p:spPr>
          <a:xfrm>
            <a:off x="4743670" y="3067155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Ellipse 6">
            <a:extLst>
              <a:ext uri="{FF2B5EF4-FFF2-40B4-BE49-F238E27FC236}">
                <a16:creationId xmlns:a16="http://schemas.microsoft.com/office/drawing/2014/main" id="{627F0217-1425-7138-9478-8B929CCA59BF}"/>
              </a:ext>
            </a:extLst>
          </p:cNvPr>
          <p:cNvSpPr>
            <a:spLocks noChangeAspect="1"/>
          </p:cNvSpPr>
          <p:nvPr/>
        </p:nvSpPr>
        <p:spPr>
          <a:xfrm>
            <a:off x="11069680" y="3104693"/>
            <a:ext cx="104400" cy="104400"/>
          </a:xfrm>
          <a:prstGeom prst="ellipse">
            <a:avLst/>
          </a:prstGeom>
          <a:solidFill>
            <a:srgbClr val="1A7C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3" name="Ellipse 11">
            <a:extLst>
              <a:ext uri="{FF2B5EF4-FFF2-40B4-BE49-F238E27FC236}">
                <a16:creationId xmlns:a16="http://schemas.microsoft.com/office/drawing/2014/main" id="{7A0DB9EA-AA42-3372-20E0-23F813B48F02}"/>
              </a:ext>
            </a:extLst>
          </p:cNvPr>
          <p:cNvSpPr>
            <a:spLocks noChangeAspect="1"/>
          </p:cNvSpPr>
          <p:nvPr/>
        </p:nvSpPr>
        <p:spPr>
          <a:xfrm>
            <a:off x="11030878" y="3067290"/>
            <a:ext cx="180000" cy="180000"/>
          </a:xfrm>
          <a:prstGeom prst="ellipse">
            <a:avLst/>
          </a:prstGeom>
          <a:noFill/>
          <a:ln>
            <a:solidFill>
              <a:srgbClr val="1A7CB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64" name="Connecteur droit avec flèche 12">
            <a:extLst>
              <a:ext uri="{FF2B5EF4-FFF2-40B4-BE49-F238E27FC236}">
                <a16:creationId xmlns:a16="http://schemas.microsoft.com/office/drawing/2014/main" id="{B586C620-1449-E2BA-CB70-D7BE80CB70B7}"/>
              </a:ext>
            </a:extLst>
          </p:cNvPr>
          <p:cNvCxnSpPr>
            <a:cxnSpLocks/>
          </p:cNvCxnSpPr>
          <p:nvPr/>
        </p:nvCxnSpPr>
        <p:spPr>
          <a:xfrm flipV="1">
            <a:off x="11120878" y="2101642"/>
            <a:ext cx="1407" cy="972000"/>
          </a:xfrm>
          <a:prstGeom prst="straightConnector1">
            <a:avLst/>
          </a:prstGeom>
          <a:ln w="12700">
            <a:solidFill>
              <a:srgbClr val="1A7CB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oneTexte 13">
            <a:extLst>
              <a:ext uri="{FF2B5EF4-FFF2-40B4-BE49-F238E27FC236}">
                <a16:creationId xmlns:a16="http://schemas.microsoft.com/office/drawing/2014/main" id="{83CC065C-C967-99A1-8AA8-F5D095E1E6E6}"/>
              </a:ext>
            </a:extLst>
          </p:cNvPr>
          <p:cNvSpPr txBox="1"/>
          <p:nvPr/>
        </p:nvSpPr>
        <p:spPr>
          <a:xfrm>
            <a:off x="10158884" y="1487753"/>
            <a:ext cx="1923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100" b="1" noProof="0">
                <a:solidFill>
                  <a:schemeClr val="tx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ຂະບວນການ ທົບທວນ ແລະ ປັງປຸງ ແຜນຍຸດທະສາດແຫ່ງຊາດ ວ່າດ້ວຍການຕ້ານຕໍ່ເຊື້ອຈຸລະຊີບທີ່ຕ້ານຕໍ່ຢາ</a:t>
            </a:r>
            <a:endParaRPr lang="en-US" sz="1100" b="1" noProof="0">
              <a:solidFill>
                <a:schemeClr val="tx2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9" name="ZoneTexte 25">
            <a:extLst>
              <a:ext uri="{FF2B5EF4-FFF2-40B4-BE49-F238E27FC236}">
                <a16:creationId xmlns:a16="http://schemas.microsoft.com/office/drawing/2014/main" id="{022AE1C4-BCA9-A013-55B4-DB9E2D07D767}"/>
              </a:ext>
            </a:extLst>
          </p:cNvPr>
          <p:cNvSpPr txBox="1"/>
          <p:nvPr/>
        </p:nvSpPr>
        <p:spPr>
          <a:xfrm>
            <a:off x="7380264" y="3287656"/>
            <a:ext cx="10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EF2F76"/>
                </a:solidFill>
                <a:latin typeface="Arial Narrow" panose="020B0606020202030204" pitchFamily="34" charset="0"/>
              </a:rPr>
              <a:t>2023</a:t>
            </a:r>
          </a:p>
        </p:txBody>
      </p:sp>
      <p:cxnSp>
        <p:nvCxnSpPr>
          <p:cNvPr id="3" name="Connecteur droit avec flèche 77">
            <a:extLst>
              <a:ext uri="{FF2B5EF4-FFF2-40B4-BE49-F238E27FC236}">
                <a16:creationId xmlns:a16="http://schemas.microsoft.com/office/drawing/2014/main" id="{4D3C554E-8DA4-61AE-23D2-A0593CB8886C}"/>
              </a:ext>
            </a:extLst>
          </p:cNvPr>
          <p:cNvCxnSpPr>
            <a:cxnSpLocks/>
          </p:cNvCxnSpPr>
          <p:nvPr/>
        </p:nvCxnSpPr>
        <p:spPr>
          <a:xfrm flipV="1">
            <a:off x="7910354" y="2085877"/>
            <a:ext cx="3818" cy="9787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78">
            <a:extLst>
              <a:ext uri="{FF2B5EF4-FFF2-40B4-BE49-F238E27FC236}">
                <a16:creationId xmlns:a16="http://schemas.microsoft.com/office/drawing/2014/main" id="{CDBF7C30-1A07-4673-9DCB-7EAB3B5664EA}"/>
              </a:ext>
            </a:extLst>
          </p:cNvPr>
          <p:cNvSpPr>
            <a:spLocks noChangeAspect="1"/>
          </p:cNvSpPr>
          <p:nvPr/>
        </p:nvSpPr>
        <p:spPr>
          <a:xfrm>
            <a:off x="7863025" y="3092313"/>
            <a:ext cx="104367" cy="104367"/>
          </a:xfrm>
          <a:prstGeom prst="ellipse">
            <a:avLst/>
          </a:prstGeom>
          <a:solidFill>
            <a:srgbClr val="EF2F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92D050"/>
              </a:solidFill>
            </a:endParaRPr>
          </a:p>
        </p:txBody>
      </p:sp>
      <p:sp>
        <p:nvSpPr>
          <p:cNvPr id="70" name="Ellipse 79">
            <a:extLst>
              <a:ext uri="{FF2B5EF4-FFF2-40B4-BE49-F238E27FC236}">
                <a16:creationId xmlns:a16="http://schemas.microsoft.com/office/drawing/2014/main" id="{6568965B-1962-D7B3-8D14-B1803C0342DD}"/>
              </a:ext>
            </a:extLst>
          </p:cNvPr>
          <p:cNvSpPr>
            <a:spLocks noChangeAspect="1"/>
          </p:cNvSpPr>
          <p:nvPr/>
        </p:nvSpPr>
        <p:spPr>
          <a:xfrm>
            <a:off x="7819986" y="3054496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2" name="Ellipse 29">
            <a:extLst>
              <a:ext uri="{FF2B5EF4-FFF2-40B4-BE49-F238E27FC236}">
                <a16:creationId xmlns:a16="http://schemas.microsoft.com/office/drawing/2014/main" id="{6BF1CB05-2B2D-A9BB-0920-71D90E026CC8}"/>
              </a:ext>
            </a:extLst>
          </p:cNvPr>
          <p:cNvSpPr>
            <a:spLocks noChangeAspect="1"/>
          </p:cNvSpPr>
          <p:nvPr/>
        </p:nvSpPr>
        <p:spPr>
          <a:xfrm>
            <a:off x="6389231" y="3106275"/>
            <a:ext cx="104400" cy="104400"/>
          </a:xfrm>
          <a:prstGeom prst="ellipse">
            <a:avLst/>
          </a:prstGeom>
          <a:solidFill>
            <a:srgbClr val="EB94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3" name="Connecteur droit avec flèche 31">
            <a:extLst>
              <a:ext uri="{FF2B5EF4-FFF2-40B4-BE49-F238E27FC236}">
                <a16:creationId xmlns:a16="http://schemas.microsoft.com/office/drawing/2014/main" id="{B38D0512-6E2B-5F26-577E-BFDBFE05ADEB}"/>
              </a:ext>
            </a:extLst>
          </p:cNvPr>
          <p:cNvCxnSpPr>
            <a:cxnSpLocks/>
          </p:cNvCxnSpPr>
          <p:nvPr/>
        </p:nvCxnSpPr>
        <p:spPr>
          <a:xfrm>
            <a:off x="6439531" y="3245864"/>
            <a:ext cx="2526" cy="972000"/>
          </a:xfrm>
          <a:prstGeom prst="straightConnector1">
            <a:avLst/>
          </a:prstGeom>
          <a:ln w="12700">
            <a:solidFill>
              <a:srgbClr val="EB942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30">
            <a:extLst>
              <a:ext uri="{FF2B5EF4-FFF2-40B4-BE49-F238E27FC236}">
                <a16:creationId xmlns:a16="http://schemas.microsoft.com/office/drawing/2014/main" id="{5594C8B5-8B8D-A834-F49E-06F778922AC3}"/>
              </a:ext>
            </a:extLst>
          </p:cNvPr>
          <p:cNvSpPr>
            <a:spLocks noChangeAspect="1"/>
          </p:cNvSpPr>
          <p:nvPr/>
        </p:nvSpPr>
        <p:spPr>
          <a:xfrm>
            <a:off x="6349865" y="3066688"/>
            <a:ext cx="180000" cy="180000"/>
          </a:xfrm>
          <a:prstGeom prst="ellipse">
            <a:avLst/>
          </a:prstGeom>
          <a:noFill/>
          <a:ln>
            <a:solidFill>
              <a:srgbClr val="E49F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5" name="Connecteur droit avec flèche 77">
            <a:extLst>
              <a:ext uri="{FF2B5EF4-FFF2-40B4-BE49-F238E27FC236}">
                <a16:creationId xmlns:a16="http://schemas.microsoft.com/office/drawing/2014/main" id="{39178645-1D81-8252-A980-C01335DDAD4C}"/>
              </a:ext>
            </a:extLst>
          </p:cNvPr>
          <p:cNvCxnSpPr>
            <a:cxnSpLocks/>
          </p:cNvCxnSpPr>
          <p:nvPr/>
        </p:nvCxnSpPr>
        <p:spPr>
          <a:xfrm>
            <a:off x="9613380" y="3232658"/>
            <a:ext cx="7608" cy="9637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Ellipse 78">
            <a:extLst>
              <a:ext uri="{FF2B5EF4-FFF2-40B4-BE49-F238E27FC236}">
                <a16:creationId xmlns:a16="http://schemas.microsoft.com/office/drawing/2014/main" id="{1FDDE3BE-5826-B97E-EA4D-B50A1F7B9081}"/>
              </a:ext>
            </a:extLst>
          </p:cNvPr>
          <p:cNvSpPr>
            <a:spLocks noChangeAspect="1"/>
          </p:cNvSpPr>
          <p:nvPr/>
        </p:nvSpPr>
        <p:spPr>
          <a:xfrm>
            <a:off x="9546771" y="3090475"/>
            <a:ext cx="104367" cy="104367"/>
          </a:xfrm>
          <a:prstGeom prst="ellipse">
            <a:avLst/>
          </a:prstGeom>
          <a:solidFill>
            <a:srgbClr val="EF2F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rgbClr val="92D050"/>
              </a:solidFill>
            </a:endParaRPr>
          </a:p>
        </p:txBody>
      </p:sp>
      <p:sp>
        <p:nvSpPr>
          <p:cNvPr id="77" name="Ellipse 79">
            <a:extLst>
              <a:ext uri="{FF2B5EF4-FFF2-40B4-BE49-F238E27FC236}">
                <a16:creationId xmlns:a16="http://schemas.microsoft.com/office/drawing/2014/main" id="{1CC1F48D-2B2E-916B-BA96-FDCE92D0AC32}"/>
              </a:ext>
            </a:extLst>
          </p:cNvPr>
          <p:cNvSpPr>
            <a:spLocks noChangeAspect="1"/>
          </p:cNvSpPr>
          <p:nvPr/>
        </p:nvSpPr>
        <p:spPr>
          <a:xfrm>
            <a:off x="9501346" y="3052658"/>
            <a:ext cx="180000" cy="180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2" name="ZoneTexte 25">
            <a:extLst>
              <a:ext uri="{FF2B5EF4-FFF2-40B4-BE49-F238E27FC236}">
                <a16:creationId xmlns:a16="http://schemas.microsoft.com/office/drawing/2014/main" id="{20E144C1-E70A-2E89-C3B8-0654CB6126B0}"/>
              </a:ext>
            </a:extLst>
          </p:cNvPr>
          <p:cNvSpPr txBox="1"/>
          <p:nvPr/>
        </p:nvSpPr>
        <p:spPr>
          <a:xfrm>
            <a:off x="9081852" y="2610786"/>
            <a:ext cx="10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>
                <a:solidFill>
                  <a:srgbClr val="EF2F76"/>
                </a:solidFill>
                <a:latin typeface="Arial Narrow" panose="020B0606020202030204" pitchFamily="34" charset="0"/>
              </a:rPr>
              <a:t>2024</a:t>
            </a:r>
          </a:p>
        </p:txBody>
      </p:sp>
      <p:sp>
        <p:nvSpPr>
          <p:cNvPr id="83" name="ZoneTexte 24">
            <a:extLst>
              <a:ext uri="{FF2B5EF4-FFF2-40B4-BE49-F238E27FC236}">
                <a16:creationId xmlns:a16="http://schemas.microsoft.com/office/drawing/2014/main" id="{91ADF2BC-C801-30ED-53ED-B1892958446B}"/>
              </a:ext>
            </a:extLst>
          </p:cNvPr>
          <p:cNvSpPr txBox="1"/>
          <p:nvPr/>
        </p:nvSpPr>
        <p:spPr>
          <a:xfrm>
            <a:off x="5900035" y="2664283"/>
            <a:ext cx="10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>
                <a:solidFill>
                  <a:srgbClr val="EB9423"/>
                </a:solidFill>
                <a:latin typeface="Arial Narrow" panose="020B0606020202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882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482E-77A7-D671-EEF7-2839ECC7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lo-LA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ແບບສອບຖາມການປະເມີນຄວາມຄືບໜ້າຂອງວຽກງານ       </a:t>
            </a:r>
            <a:br>
              <a:rPr lang="en-US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</a:br>
            <a:r>
              <a:rPr lang="lo-LA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  ເຊື້ອຈຸລະຊີບຕ້ານຕໍ່ຢາ</a:t>
            </a:r>
            <a:r>
              <a:rPr lang="en-US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 </a:t>
            </a:r>
            <a:r>
              <a:rPr lang="lo-LA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ຂອງປະເທດ </a:t>
            </a:r>
            <a:r>
              <a:rPr lang="en-US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(</a:t>
            </a:r>
            <a:r>
              <a:rPr lang="en-US" sz="2800" b="1" dirty="0" err="1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TrACSS</a:t>
            </a:r>
            <a:r>
              <a:rPr lang="en-US" sz="2800" b="1" dirty="0">
                <a:effectLst/>
                <a:latin typeface="Phetsarath OT" panose="02000500000000020004" pitchFamily="2" charset="0"/>
                <a:ea typeface="MS Mincho" panose="02020609040205080304" pitchFamily="49" charset="-128"/>
                <a:cs typeface="Phetsarath OT" panose="02000500000000020004" pitchFamily="2" charset="0"/>
              </a:rPr>
              <a:t>) </a:t>
            </a:r>
            <a:endParaRPr lang="en-GB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9BE1-6BA4-95DE-BA32-5F85E59B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4321"/>
            <a:ext cx="6330449" cy="3579431"/>
          </a:xfrm>
        </p:spPr>
        <p:txBody>
          <a:bodyPr anchor="t">
            <a:normAutofit/>
          </a:bodyPr>
          <a:lstStyle/>
          <a:p>
            <a:pPr lvl="1"/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1" indent="0" algn="ctr">
              <a:buNone/>
            </a:pPr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ບັນດາອົງປະກອບຂອງ </a:t>
            </a:r>
            <a:r>
              <a:rPr lang="en-US" sz="2800" b="1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TrACSS</a:t>
            </a:r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457200" lvl="1" indent="0" algn="ctr">
              <a:buNone/>
            </a:pPr>
            <a:endParaRPr lang="en-US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/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ພາກທີ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1: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ຄໍາຖາມກ່ຽວຂ້ອງກັບຫຼາຍຂະແໜງການ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lvl="1"/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ພາກທີ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2: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ຄໍາຖາມກ່ຽວຂ້ອງກັບຂະແໜງສາທາລະນະສຸກ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lvl="1"/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ພາກທີ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3: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ຄໍາຖາມກ່ຽວຂ້ອງກັບຂະແໜງສຸຂະພາບສັດ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lvl="1"/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ພາກທີ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4: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ຄໍາຖາມກ່ຽວຂ້ອງກັບຂະແໜງອາຫານ ແລະ ກະສິກໍາ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lvl="1"/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ພາກທີ </a:t>
            </a:r>
            <a:r>
              <a:rPr lang="en-US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5: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ຄໍາຖາມກ່ຽວຂ້ອງກັບຂະແໜງສິ່ງແວດລ້ອມ </a:t>
            </a:r>
            <a:endParaRPr lang="en-GB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4167B-EC8F-364B-9748-40DC04E67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7" r="-1" b="-1"/>
          <a:stretch/>
        </p:blipFill>
        <p:spPr>
          <a:xfrm>
            <a:off x="7154461" y="2166498"/>
            <a:ext cx="2858340" cy="2971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8990E-F4FA-D679-8F86-061996464484}"/>
              </a:ext>
            </a:extLst>
          </p:cNvPr>
          <p:cNvSpPr txBox="1"/>
          <p:nvPr/>
        </p:nvSpPr>
        <p:spPr>
          <a:xfrm>
            <a:off x="7945507" y="5042215"/>
            <a:ext cx="3371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i="1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ບັນດາປະເທດຄວນຈະໃຫ້ໄດ້ລະດັບ</a:t>
            </a:r>
            <a:r>
              <a:rPr lang="en-US" i="1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C-E </a:t>
            </a:r>
            <a:r>
              <a:rPr lang="lo-LA" i="1" dirty="0">
                <a:solidFill>
                  <a:srgbClr val="0070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ໃນທຸກຕົວຊີ້ວັດ </a:t>
            </a:r>
            <a:endParaRPr lang="en-GB" i="1" dirty="0">
              <a:solidFill>
                <a:srgbClr val="0070C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D3C08-1905-8A01-5C1B-019131FC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420" y="2352317"/>
            <a:ext cx="2341370" cy="22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9617-6F35-A5A4-E199-5781FC37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596998"/>
            <a:ext cx="10515600" cy="714528"/>
          </a:xfrm>
        </p:spPr>
        <p:txBody>
          <a:bodyPr>
            <a:normAutofit/>
          </a:bodyPr>
          <a:lstStyle/>
          <a:p>
            <a:pPr algn="ctr"/>
            <a:r>
              <a:rPr lang="en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ຄວາມຄືບໜ້າ</a:t>
            </a:r>
            <a:r>
              <a:rPr lang="en-US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</a:t>
            </a:r>
            <a:r>
              <a:rPr lang="en-LA" sz="2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ວຽກງານ AMR ໃນ ສປປ ລາວ – TrACSS 2023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5B363-DB1C-B45D-ABC1-B2F2759A9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1251728"/>
            <a:ext cx="9849393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99D82-5242-3C8E-27C6-251F8A56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90" y="293312"/>
            <a:ext cx="2050010" cy="786489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021DBC-E1DB-403E-7404-4B621E971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75421"/>
              </p:ext>
            </p:extLst>
          </p:nvPr>
        </p:nvGraphicFramePr>
        <p:xfrm>
          <a:off x="626723" y="1416993"/>
          <a:ext cx="4926351" cy="41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44465FE6-B371-E5BA-E2B2-C332CC5B4A5E}"/>
              </a:ext>
            </a:extLst>
          </p:cNvPr>
          <p:cNvSpPr/>
          <p:nvPr/>
        </p:nvSpPr>
        <p:spPr>
          <a:xfrm rot="16200000">
            <a:off x="4419348" y="2439825"/>
            <a:ext cx="336311" cy="1457551"/>
          </a:xfrm>
          <a:prstGeom prst="rightBrace">
            <a:avLst>
              <a:gd name="adj1" fmla="val 45639"/>
              <a:gd name="adj2" fmla="val 49926"/>
            </a:avLst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AF8CC-77E4-FEC8-FE64-E5C8E8CE5956}"/>
              </a:ext>
            </a:extLst>
          </p:cNvPr>
          <p:cNvSpPr txBox="1"/>
          <p:nvPr/>
        </p:nvSpPr>
        <p:spPr>
          <a:xfrm>
            <a:off x="489216" y="5726970"/>
            <a:ext cx="5201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ü"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69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(39%) </a:t>
            </a:r>
            <a:r>
              <a:rPr lang="lo-LA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ໄດ້ຈັດກິດຈະກຳຍົກລະດັບ</a:t>
            </a:r>
            <a:r>
              <a:rPr lang="lo-LA" sz="1800" noProof="0">
                <a:solidFill>
                  <a:schemeClr val="tx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ຄວາມຮັບຮູ້ ແລະ ຄວາມເຂົ້າໃຈ ກ່ຽວກັບເຊື້ອຈຸລະຊີບຕ້ານຕໍ່ຢາຕ້ານເຊື້ອຈຸລິນຊີ ໃນທົ່ວປະເທດ</a:t>
            </a:r>
            <a:endParaRPr lang="en-US" sz="1800" noProof="0">
              <a:solidFill>
                <a:schemeClr val="tx1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85883BD-289F-8E54-D15B-4C9994383DCD}"/>
              </a:ext>
            </a:extLst>
          </p:cNvPr>
          <p:cNvSpPr txBox="1"/>
          <p:nvPr/>
        </p:nvSpPr>
        <p:spPr>
          <a:xfrm>
            <a:off x="3858728" y="5256522"/>
            <a:ext cx="1617044" cy="2194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err="1">
                <a:solidFill>
                  <a:schemeClr val="bg1">
                    <a:lumMod val="65000"/>
                  </a:schemeClr>
                </a:solidFill>
              </a:rPr>
              <a:t>TrACSS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</a:rPr>
              <a:t> 2023, N=177</a:t>
            </a:r>
          </a:p>
        </p:txBody>
      </p:sp>
      <p:pic>
        <p:nvPicPr>
          <p:cNvPr id="13" name="Graphic 12" descr="Earth globe Americas">
            <a:extLst>
              <a:ext uri="{FF2B5EF4-FFF2-40B4-BE49-F238E27FC236}">
                <a16:creationId xmlns:a16="http://schemas.microsoft.com/office/drawing/2014/main" id="{92AEEEAB-3C06-8922-9A2C-CBE66C436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812" y="238142"/>
            <a:ext cx="896828" cy="896828"/>
          </a:xfrm>
          <a:prstGeom prst="rect">
            <a:avLst/>
          </a:prstGeom>
        </p:spPr>
      </p:pic>
      <p:sp>
        <p:nvSpPr>
          <p:cNvPr id="14" name="Title 17">
            <a:extLst>
              <a:ext uri="{FF2B5EF4-FFF2-40B4-BE49-F238E27FC236}">
                <a16:creationId xmlns:a16="http://schemas.microsoft.com/office/drawing/2014/main" id="{A80C9E91-EE73-E205-1C7D-B46A8598BA30}"/>
              </a:ext>
            </a:extLst>
          </p:cNvPr>
          <p:cNvSpPr txBox="1">
            <a:spLocks/>
          </p:cNvSpPr>
          <p:nvPr/>
        </p:nvSpPr>
        <p:spPr bwMode="invGray">
          <a:xfrm>
            <a:off x="1229010" y="3305"/>
            <a:ext cx="9582425" cy="8737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 noProof="0">
                <a:solidFill>
                  <a:schemeClr val="tx1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ຄວາມຮັບຮູ້ ແລະ ຄວາມເຂົ້າໃຈ ກ່ຽວກັບເຊື້ອຈຸລະຊີບທີ່ຕ້ານຕໍ່ຢາ ໃນທົ່ວໂລກ</a:t>
            </a:r>
            <a:endParaRPr lang="en-US" noProof="0">
              <a:solidFill>
                <a:schemeClr val="tx1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2B7985-99C1-E783-9C30-4DA5173DB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913" y="2511715"/>
            <a:ext cx="423180" cy="419402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0B579B65-BC44-3D3F-AB8A-2BC4451CD394}"/>
              </a:ext>
            </a:extLst>
          </p:cNvPr>
          <p:cNvSpPr/>
          <p:nvPr/>
        </p:nvSpPr>
        <p:spPr>
          <a:xfrm>
            <a:off x="2760133" y="2087504"/>
            <a:ext cx="914400" cy="914400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Lao PDR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95171-BE94-5DC2-FEF0-4F2178CF8527}"/>
              </a:ext>
            </a:extLst>
          </p:cNvPr>
          <p:cNvSpPr txBox="1"/>
          <p:nvPr/>
        </p:nvSpPr>
        <p:spPr>
          <a:xfrm>
            <a:off x="6956888" y="1588757"/>
            <a:ext cx="4942935" cy="50475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323232"/>
                </a:solidFill>
                <a:latin typeface="Calibri"/>
                <a:ea typeface="Calibri"/>
                <a:cs typeface="Calibri"/>
              </a:rPr>
              <a:t>A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ບໍ່ມີກິດຈະກໍາການປູກຈິດສໍານຶກທີ່ສຳຄັນ ກ່ຽວຂ້ອງກັບຄວາມສ່ຽງຂອງເຊື້ອຈຸລະຊີບຕໍ່ຕ້ານຢາ.</a:t>
            </a:r>
            <a:endParaRPr lang="en-US" sz="1400" dirty="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endParaRPr lang="en-US" sz="1400" dirty="0">
              <a:solidFill>
                <a:srgbClr val="323232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323232"/>
                </a:solidFill>
                <a:latin typeface="Calibri"/>
                <a:ea typeface="Calibri"/>
                <a:cs typeface="Calibri"/>
              </a:rPr>
              <a:t>B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ມີບາງກິດຈະກໍາຢູ່ທ້ອງຖິ່ນ ແລະ/ຫຼື ຂົງເຂດ ໃນປະເທດ ເພື່ອປູກຈິດສໍານຶກກ່ຽວກັບຄວາມສ່ຽງ</a:t>
            </a:r>
            <a:r>
              <a:rPr lang="en-US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 </a:t>
            </a:r>
            <a:r>
              <a:rPr lang="lo-LA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ແລະ ການປະຕິບັດທີ່ແກ້ໄຂບັນຫາ</a:t>
            </a:r>
            <a:r>
              <a:rPr lang="en-US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 </a:t>
            </a:r>
            <a:r>
              <a:rPr lang="lo-LA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ເຊື້ອຈຸລະຊີບທີ່ຕ້ານຕໍ່ຢາ</a:t>
            </a:r>
            <a:r>
              <a:rPr lang="en-US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.</a:t>
            </a:r>
            <a:endParaRPr lang="lo-LA" sz="1400" dirty="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endParaRPr lang="en-US" sz="1400" dirty="0">
              <a:solidFill>
                <a:srgbClr val="323232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b="1" dirty="0">
                <a:solidFill>
                  <a:srgbClr val="323232"/>
                </a:solidFill>
                <a:latin typeface="Calibri"/>
                <a:ea typeface="Calibri"/>
                <a:cs typeface="Calibri"/>
              </a:rPr>
              <a:t>C - </a:t>
            </a:r>
            <a:r>
              <a:rPr lang="lo-LA" sz="1400" b="1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ຍັງມີຂໍ້ຈຳກັດ ບາງກິດຈະກຳການປູກຈິສະນຶກ ກ່ຽວກັບເຊື້ອຈຸລະຊີບທີ່ຕ້ານຕໍ່ຢາ ໃນບາງທ້ອງຖິ່ນ ຫຼື ລະດັບຊາດ ກ່ຽວກັບ ຄວາມສ່ຽງ ແລະ ການປະຕິບັດເພື່ອແກ້ໄຂບັນຫາເຊື້ອຈຸລຸຊີບທີ່ຕ້ານຕໍ່ຢາ, ສຸມໃສ່ບາງພາກສ່ວນທີ່ກ່ຽວຂ້ອງ ແຕ່ຍັງບໍ່ໄດ້ທັງໝົດ.</a:t>
            </a:r>
          </a:p>
          <a:p>
            <a:endParaRPr lang="en-US" sz="1400" dirty="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r>
              <a:rPr lang="en-US" sz="1400" dirty="0">
                <a:solidFill>
                  <a:srgbClr val="323232"/>
                </a:solidFill>
                <a:latin typeface="Calibri"/>
                <a:ea typeface="Calibri"/>
                <a:cs typeface="Calibri"/>
              </a:rPr>
              <a:t>D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ໃນທົ່ວປະເທດ, ໄດ້ຈັດກິດຈະກຳການປູກຈິດສຳນຶກ ກ່ຽວກັບເຊື້ອຈຸລະຊີບທີ່ຕ້ານຕໍ່ຢາ ໄດ້ຮັບການສະໜັບສະໜູນໂດຍຈາກລັດຖະບານ ແນໃສ່ກຸ່ມພາກສ່ວນກ່ຽວຂ້ອງທັງໝົດ ຫຼື ທີ່ເປັນສ່ວນໃຫຍ່ ອີງໃສ່ການວິເຄາະພາກສ່ວນທີ່ກ່ຽວຂ້ອງ, ການນຳໃຊ້ການສົ່ງຂໍ້ມູນຖືກຕາມເປົ້າໝາຍພາຍໃນຂະແໜງການຕ່າງໆ.</a:t>
            </a:r>
          </a:p>
          <a:p>
            <a:endParaRPr lang="en-US" sz="1400" dirty="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r>
              <a:rPr lang="en-US" sz="1400" dirty="0">
                <a:solidFill>
                  <a:srgbClr val="323232"/>
                </a:solidFill>
                <a:latin typeface="Calibri"/>
                <a:ea typeface="Calibri"/>
                <a:cs typeface="Calibri"/>
              </a:rPr>
              <a:t>E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ເປົ້າໝາຍທີ່ໄດ້ກຳນົດໄວ້ເປັນປະຈຳ, ລັດຖະບານ ໄດ້ໃຫ້ການສະໜັບສະໜູນໃນການຈັດຕັ້ງປະຕິບັດກິດຈະກຳດັງກ່າວຢ່າງເປັນປົກກະຕິ  ເພື່ອປູກຈິດສຳນຶກໃນການປ່ຽນແປງພຶດຕິກຳຂອງພາກສ່ວນກ່ຽວຂ້ອງທີ່ສຳຄັນ ໃນທົ່ວຂະແໜງການທີ່ເປັນບຸລິມະສິດ, ໃນການຕິດຕາມເປັນປົກກະຕິ. ໄດ້ປະຕິບັດມາໃນໄລຍະ 2-5 ປີຜ່ານມາ.</a:t>
            </a:r>
            <a:endParaRPr lang="en-US" sz="1400" dirty="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6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09445-7C5E-483A-95AD-EB0B0C3F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5883739"/>
            <a:ext cx="360000" cy="180000"/>
          </a:xfrm>
        </p:spPr>
        <p:txBody>
          <a:bodyPr/>
          <a:lstStyle/>
          <a:p>
            <a:fld id="{AD2BD033-EF24-4F20-A0BD-56B40E2E38C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itle 17">
            <a:extLst>
              <a:ext uri="{FF2B5EF4-FFF2-40B4-BE49-F238E27FC236}">
                <a16:creationId xmlns:a16="http://schemas.microsoft.com/office/drawing/2014/main" id="{700E82A7-5D67-4D30-9578-255DFD0DAE78}"/>
              </a:ext>
            </a:extLst>
          </p:cNvPr>
          <p:cNvSpPr txBox="1">
            <a:spLocks/>
          </p:cNvSpPr>
          <p:nvPr/>
        </p:nvSpPr>
        <p:spPr bwMode="invGray">
          <a:xfrm>
            <a:off x="1238813" y="260242"/>
            <a:ext cx="10721275" cy="66149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ລະບົບການເຝົ້າລະວັງເຊື້ອຕ້ານຕໍ່ຢາຕ້ານເຊື້ອແຫ່ງຊາດ ໃນຂະແໜງສາທາລະນະສຸກ</a:t>
            </a:r>
            <a:endParaRPr lang="en-US" noProof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Graphic 3" descr="Earth globe Americas">
            <a:extLst>
              <a:ext uri="{FF2B5EF4-FFF2-40B4-BE49-F238E27FC236}">
                <a16:creationId xmlns:a16="http://schemas.microsoft.com/office/drawing/2014/main" id="{A232A64F-8CD8-1620-8DEA-D179AE038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727" y="257798"/>
            <a:ext cx="896828" cy="89682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42324D8-CFD5-C920-DEF5-C80345FAF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918728"/>
              </p:ext>
            </p:extLst>
          </p:nvPr>
        </p:nvGraphicFramePr>
        <p:xfrm>
          <a:off x="540000" y="1350337"/>
          <a:ext cx="5471451" cy="420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8A54CD8-5D28-A2D8-6B34-44E42106EF5A}"/>
              </a:ext>
            </a:extLst>
          </p:cNvPr>
          <p:cNvSpPr txBox="1"/>
          <p:nvPr/>
        </p:nvSpPr>
        <p:spPr>
          <a:xfrm>
            <a:off x="205591" y="5416953"/>
            <a:ext cx="610631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103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en-US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58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%) 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ມີລະບົບເຝົ້າລະວັງເຊື້ອຕ້ານຕໍ່ຢາຕ້ານເຊື້ອແຫ່ງຊາດທີ່ໄດ້ມາດຕະຖານ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ລະດັບ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 C-E)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  <a:defRPr/>
            </a:pPr>
            <a:r>
              <a:rPr lang="en-US" b="1">
                <a:solidFill>
                  <a:srgbClr val="005827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19 </a:t>
            </a:r>
            <a:r>
              <a:rPr lang="en-US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(11%) </a:t>
            </a:r>
            <a:r>
              <a:rPr lang="lo-LA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ມີການເຊື່ອມສານລະບົບເຝົ້າລະວັງເຊື້ອຕ້ານຕໍ່ຢາຕ້ານເຊື້ອກັບຂໍ້ມູນ </a:t>
            </a:r>
            <a:r>
              <a:rPr lang="en-US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AMC/U </a:t>
            </a:r>
            <a:r>
              <a:rPr lang="lo-LA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ໃນຂະແໜງສາທາລະນະສຸກ</a:t>
            </a:r>
            <a:r>
              <a:rPr lang="en-US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(</a:t>
            </a:r>
            <a:r>
              <a:rPr lang="lo-LA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ລະດັບ</a:t>
            </a:r>
            <a:r>
              <a:rPr lang="en-US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E)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DBEDE1-1DC1-46A2-57BF-6FD7F6B04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857" y="2528353"/>
            <a:ext cx="423180" cy="419402"/>
          </a:xfrm>
          <a:prstGeom prst="rect">
            <a:avLst/>
          </a:prstGeom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E8CB2F3C-5B7F-9379-D322-D4F5EE4CFE79}"/>
              </a:ext>
            </a:extLst>
          </p:cNvPr>
          <p:cNvSpPr/>
          <p:nvPr/>
        </p:nvSpPr>
        <p:spPr>
          <a:xfrm rot="16200000">
            <a:off x="4059988" y="2134600"/>
            <a:ext cx="705732" cy="2468563"/>
          </a:xfrm>
          <a:prstGeom prst="rightBrace">
            <a:avLst>
              <a:gd name="adj1" fmla="val 45639"/>
              <a:gd name="adj2" fmla="val 49926"/>
            </a:avLst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6A1F81-CC1C-7749-6B93-113EE3FCC1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90" y="27352"/>
            <a:ext cx="2050010" cy="786489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979AE705-256B-B375-692D-3D72B95850E2}"/>
              </a:ext>
            </a:extLst>
          </p:cNvPr>
          <p:cNvSpPr/>
          <p:nvPr/>
        </p:nvSpPr>
        <p:spPr>
          <a:xfrm>
            <a:off x="3907837" y="1805281"/>
            <a:ext cx="914400" cy="688623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Lao PDR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65704-CEDB-CA7A-34D8-496352445525}"/>
              </a:ext>
            </a:extLst>
          </p:cNvPr>
          <p:cNvSpPr txBox="1"/>
          <p:nvPr/>
        </p:nvSpPr>
        <p:spPr>
          <a:xfrm>
            <a:off x="6994517" y="1569943"/>
            <a:ext cx="4942935" cy="440120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A - 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ບໍ່ມີຄວາມອາດສາມາດໃນການສ້າງຂໍ້ໍ້ມູນ (ຜົນການທົດລອງຢາຕ້ານເຊື້ອ ແລະ ຂໍ້ມູນທາງດ້ານຄລີນິກ ແລະ ຂໍ້ມູນທາງດ້ານລະບາດວິທະຍາ) ແລະ ລາຍງານເຊື້ອຕ້ານຕໍ່ຢາຕ້ານເຊື້ອ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B - 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ມີການເກັບກໍາຂໍ້ມູນ 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AMR 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ຈາກການຕິດເຊື້ອຈຸລິນຊີທີ່ພົບເລື່ອຍໃນຄົນເຈັບທີ່ເຂົ້ານອນໂຮງໝໍ ແລະ ໃນຊຸມຊົນ, ແຕ່ຂໍ້ມູນແມ່ນອາດບໍ່ນໍາໃຊ້ວິທີການທີ່ເປັນມາດຕະຖານ ແລະ ຂາດການປະສານງານແຫ່ງຊາດ ແລະ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/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ຫຼື ການຄຸ້ມຄອງຄຸນນະພາບ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C - 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ໄດ້ມີການເກັບກໍາຂໍ້ມູນການຕິດເຊື້ອຈຸລິນຊີທີ່ພົບເລື່ອຍໃນຄົນເຈັບທີ່ເຂົ້ານອນໂຮງໝໍ ແລະ ໃນຊຸມຊົນ ແຕ່ຍັງຂາດການປະສານງານ ແລະ ການກໍານົດມາດຕະຖານ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r>
              <a:rPr lang="en-US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D - </a:t>
            </a:r>
            <a:r>
              <a:rPr lang="lo-LA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ມີລະບົບເຝົ້າລະວັງ </a:t>
            </a:r>
            <a:r>
              <a:rPr lang="en-US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AMR </a:t>
            </a:r>
            <a:r>
              <a:rPr lang="lo-LA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ແຫ່ງຊາດທີ່ໄດ້ມາດຕະຖານ</a:t>
            </a:r>
            <a:r>
              <a:rPr lang="en-US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 </a:t>
            </a:r>
            <a:r>
              <a:rPr lang="lo-LA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ທີ່ເກັບກໍາຂໍ້ມູນການຕິດເຊື້ອຈຸລິນຊີທີ່ພົບເລືອຍໃນຄົນເຈັບເຂົ້ານອນໂຮງໝໍ ແລະ ໃນຊຸມຊົນ ລວມທັງການສ້າງເຄື່ອຂ່າຍເຝົ້າລະວັງ, ກໍານົດຫ້ອງວິເຄາະອ້າງອີງແຫ່ງຊາດ ແລະ ຈຸດປະສານງານແຫ່ງຊາດໃນການສ້າງບົດລາຍງານກ່ຽວກັບ</a:t>
            </a:r>
            <a:r>
              <a:rPr lang="en-US" sz="1400" b="1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 AMR.</a:t>
            </a:r>
          </a:p>
          <a:p>
            <a:endParaRPr lang="en-US" sz="1400">
              <a:solidFill>
                <a:srgbClr val="323232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</a:endParaRPr>
          </a:p>
          <a:p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E - 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ລະບົບການເຝົ້າລະວັງເຊື້ອຕ້ານຕໍ່ຢາແຫ່ງຊາດ ທີ່ເຊື່ອມສານກັບຂໍ້ມູນການຕິດຕາມການຊົມໃຊ້ຢາ ແລະ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/</a:t>
            </a:r>
            <a:r>
              <a:rPr lang="lo-LA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ຫຼື ນໍາໃຊ້ຢາ ສໍາລັບສະແໜງສາທາລະນະສຸກ</a:t>
            </a:r>
            <a:r>
              <a:rPr lang="en-US" sz="1400">
                <a:solidFill>
                  <a:srgbClr val="323232"/>
                </a:solidFill>
                <a:latin typeface="Phetsarath OT" panose="02000500000000020004" pitchFamily="2" charset="0"/>
                <a:ea typeface="Calibri"/>
                <a:cs typeface="Phetsarath OT" panose="02000500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13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Earth globe Americas">
            <a:extLst>
              <a:ext uri="{FF2B5EF4-FFF2-40B4-BE49-F238E27FC236}">
                <a16:creationId xmlns:a16="http://schemas.microsoft.com/office/drawing/2014/main" id="{1B8CF961-95EF-49D7-B782-ED3CC87F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812" y="196276"/>
            <a:ext cx="896828" cy="896828"/>
          </a:xfrm>
          <a:prstGeom prst="rect">
            <a:avLst/>
          </a:prstGeom>
        </p:spPr>
      </p:pic>
      <p:sp>
        <p:nvSpPr>
          <p:cNvPr id="14" name="Title 17">
            <a:extLst>
              <a:ext uri="{FF2B5EF4-FFF2-40B4-BE49-F238E27FC236}">
                <a16:creationId xmlns:a16="http://schemas.microsoft.com/office/drawing/2014/main" id="{700E82A7-5D67-4D30-9578-255DFD0DAE78}"/>
              </a:ext>
            </a:extLst>
          </p:cNvPr>
          <p:cNvSpPr txBox="1">
            <a:spLocks/>
          </p:cNvSpPr>
          <p:nvPr/>
        </p:nvSpPr>
        <p:spPr bwMode="invGray">
          <a:xfrm>
            <a:off x="1335640" y="196276"/>
            <a:ext cx="10721275" cy="66149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tx1"/>
              </a:solidFill>
              <a:latin typeface="Gill Sans MT" panose="020B0502020104020203" pitchFamily="34" charset="77"/>
              <a:cs typeface="Calibri" panose="020F0502020204030204" pitchFamily="34" charset="0"/>
            </a:endParaRPr>
          </a:p>
          <a:p>
            <a:r>
              <a:rPr lang="lo-LA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ການຈັດຕັ້ງປະຕິບັດແຜນງານ ການກັນ ແລະ ຄວບຄຸມການຕິດເຊື້ອ ແຫ່ງຊາດ</a:t>
            </a:r>
            <a:endParaRPr lang="en-US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3DC856-16F4-048E-C708-F61E401F1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920062"/>
              </p:ext>
            </p:extLst>
          </p:nvPr>
        </p:nvGraphicFramePr>
        <p:xfrm>
          <a:off x="191386" y="1242820"/>
          <a:ext cx="5560828" cy="428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DCF1C1-FC5E-D4A9-0039-5908B4300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142" y="2563480"/>
            <a:ext cx="423180" cy="419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3D8EB-D465-3298-6C98-A0D86DB3B91E}"/>
              </a:ext>
            </a:extLst>
          </p:cNvPr>
          <p:cNvSpPr txBox="1"/>
          <p:nvPr/>
        </p:nvSpPr>
        <p:spPr>
          <a:xfrm>
            <a:off x="125776" y="5741062"/>
            <a:ext cx="62008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(38%)</a:t>
            </a:r>
            <a:r>
              <a:rPr lang="lo-LA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o-LA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ມີການຈັດຕັ້ງປະຕິບັດແຜນງານ ກຄຕຊ ແຫ່ງຊາດ ທົ່ວປະເທດ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(level D-E)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229F0-E2D7-A0BF-54B4-1B8EE8C0C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90" y="116124"/>
            <a:ext cx="2050010" cy="786489"/>
          </a:xfrm>
          <a:prstGeom prst="rect">
            <a:avLst/>
          </a:prstGeom>
        </p:spPr>
      </p:pic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D466DCD6-38A0-8E22-B02F-D9716FC35EC9}"/>
              </a:ext>
            </a:extLst>
          </p:cNvPr>
          <p:cNvSpPr/>
          <p:nvPr/>
        </p:nvSpPr>
        <p:spPr>
          <a:xfrm>
            <a:off x="2713096" y="2256837"/>
            <a:ext cx="914400" cy="914400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Lao PDR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9F36C-787B-80F0-AD96-3E645B932D1F}"/>
              </a:ext>
            </a:extLst>
          </p:cNvPr>
          <p:cNvSpPr txBox="1"/>
          <p:nvPr/>
        </p:nvSpPr>
        <p:spPr>
          <a:xfrm>
            <a:off x="6847324" y="1242820"/>
            <a:ext cx="4942935" cy="533069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323232"/>
                </a:solidFill>
                <a:latin typeface="Calibri"/>
                <a:ea typeface="Calibri"/>
                <a:cs typeface="Calibri"/>
              </a:rPr>
              <a:t>A - </a:t>
            </a:r>
            <a:r>
              <a:rPr lang="lo-LA" sz="1200">
                <a:effectLst/>
                <a:ea typeface="Aptos" panose="020B0004020202020204" pitchFamily="34" charset="0"/>
                <a:cs typeface="Phetsarath OT" panose="02000500000000020004" pitchFamily="2" charset="0"/>
              </a:rPr>
              <a:t>ບໍ່ມີແຜນງານແຫ່ງຊາດ ຫຼື ແຜນການຈັດຕັ້ງປະຕິບັດ ສຳລັບວຽກງານ ການກັນ ແລະ ຄວບຄຸມການຕິດເຊື້ອ </a:t>
            </a:r>
            <a:r>
              <a:rPr lang="en-US" sz="1200">
                <a:effectLst/>
                <a:latin typeface="Phetsarath OT" panose="02000500000000020004" pitchFamily="2" charset="0"/>
                <a:ea typeface="Aptos" panose="020B0004020202020204" pitchFamily="34" charset="0"/>
              </a:rPr>
              <a:t>(</a:t>
            </a:r>
            <a:r>
              <a:rPr lang="lo-LA" sz="1200">
                <a:effectLst/>
                <a:ea typeface="Aptos" panose="020B0004020202020204" pitchFamily="34" charset="0"/>
                <a:cs typeface="Phetsarath OT" panose="02000500000000020004" pitchFamily="2" charset="0"/>
              </a:rPr>
              <a:t>ກຄຕຊ</a:t>
            </a:r>
            <a:r>
              <a:rPr lang="en-US" sz="1200">
                <a:effectLst/>
                <a:latin typeface="Phetsarath OT" panose="02000500000000020004" pitchFamily="2" charset="0"/>
                <a:ea typeface="Aptos" panose="020B0004020202020204" pitchFamily="34" charset="0"/>
              </a:rPr>
              <a:t>)</a:t>
            </a:r>
            <a:r>
              <a:rPr lang="lo-LA" sz="1200">
                <a:effectLst/>
                <a:ea typeface="Aptos" panose="020B0004020202020204" pitchFamily="34" charset="0"/>
                <a:cs typeface="Phetsarath OT" panose="02000500000000020004" pitchFamily="2" charset="0"/>
              </a:rPr>
              <a:t>.</a:t>
            </a:r>
            <a:r>
              <a:rPr lang="en-LA" sz="1200">
                <a:effectLst/>
              </a:rPr>
              <a:t> </a:t>
            </a:r>
            <a:endParaRPr lang="lo-LA" sz="1200">
              <a:effectLst/>
            </a:endParaRPr>
          </a:p>
          <a:p>
            <a:endParaRPr lang="en-US" sz="1200">
              <a:solidFill>
                <a:srgbClr val="323232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Phetsarath OT" panose="02000500000000020004" pitchFamily="2" charset="0"/>
              </a:rPr>
              <a:t>B - </a:t>
            </a:r>
            <a:r>
              <a:rPr lang="lo-LA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Phetsarath OT" panose="02000500000000020004" pitchFamily="2" charset="0"/>
              </a:rPr>
              <a:t>ມີແຜນງານແຫ່ງຊາດ ຫຼື ແຜນການຈັດຕັ້ງປະຕິບັດ ສຳລັບວຽກງານ ກຄຕຊ. ມີມາດຕະຖານແຫ່ງຊາດ ສຳລັບ ວຽກງານ ກຄຕຊ, ວຽກງານ ນໍ້າ</a:t>
            </a:r>
            <a:r>
              <a:rPr lang="en-US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Phetsarath OT" panose="02000500000000020004" pitchFamily="2" charset="0"/>
              </a:rPr>
              <a:t>, </a:t>
            </a:r>
            <a:r>
              <a:rPr lang="lo-LA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Phetsarath OT" panose="02000500000000020004" pitchFamily="2" charset="0"/>
              </a:rPr>
              <a:t>ສຸຂະພິບານ ແລະ ສຸຂະອະນາໄມ ແລະ ວຽກງານ ການອະນາໄມ ຢູ່ສະຖານທີ່ບໍລການສາທາລະນະສຸກ, ແຕ່ຍັງບໍ່ທັນໄດ້ຈັດຕັ້ງປະຕິບັດ ຢ່າງເຕັມຮູບແບບ.</a:t>
            </a:r>
            <a:endParaRPr lang="en-LA" sz="1200" kern="100">
              <a:effectLst/>
              <a:latin typeface="Phetsarath OT" panose="02000500000000020004" pitchFamily="2" charset="0"/>
              <a:ea typeface="Aptos" panose="020B0004020202020204" pitchFamily="34" charset="0"/>
              <a:cs typeface="Phetsarath OT" panose="02000500000000020004" pitchFamily="2" charset="0"/>
            </a:endParaRPr>
          </a:p>
          <a:p>
            <a:endParaRPr lang="en-US" sz="1200" b="1">
              <a:solidFill>
                <a:srgbClr val="323232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Phetsarath OT" panose="02000500000000020004" pitchFamily="2" charset="0"/>
              </a:rPr>
              <a:t>C - </a:t>
            </a:r>
            <a:r>
              <a:rPr lang="lo-LA" sz="1200" b="1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Phetsarath OT" panose="02000500000000020004" pitchFamily="2" charset="0"/>
              </a:rPr>
              <a:t>ມີແຜນງານແຫ່ງຊາດ ແລະ ແຜນການຈັດຕັ້ງປະຕິບັດ ສຳລັບວຽກງານ ກຄຕຊ ແລະ ມີຄູ່ມືແນະນຳ ການກັນ ແລະ ຄວບຄຸມການຕິດເຊື້ອ ຢູ່ສະຖານທີ່ບໍລິການສາທາລະນະສຸກ ທີ່ໄດ້ເຜີຍແຜ່ແລ້ວ. ໂຮງໝໍຈໍານວນໜຶ່ງໄດ້ຈັດຕັ້ງປະຕິບັດວຽກງານ ກຄຕຊ ຕາມຄູ່ມືແນະນຳ ລວມທັງ ດຳເນີນການຕິດຕາມກວດກາ ແລະ ແນະນຳກັບທີ່.</a:t>
            </a:r>
            <a:endParaRPr lang="en-LA" sz="1200" b="1" kern="100">
              <a:effectLst/>
              <a:latin typeface="Phetsarath OT" panose="02000500000000020004" pitchFamily="2" charset="0"/>
              <a:ea typeface="Aptos" panose="020B0004020202020204" pitchFamily="34" charset="0"/>
              <a:cs typeface="Phetsarath OT" panose="02000500000000020004" pitchFamily="2" charset="0"/>
            </a:endParaRPr>
          </a:p>
          <a:p>
            <a:endParaRPr lang="en-US" sz="1200">
              <a:solidFill>
                <a:srgbClr val="323232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Arial Unicode MS" panose="020B0604020202020204" pitchFamily="34" charset="-128"/>
              </a:rPr>
              <a:t>D - </a:t>
            </a:r>
            <a:r>
              <a:rPr lang="lo-LA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Phetsarath OT" panose="02000500000000020004" pitchFamily="2" charset="0"/>
              </a:rPr>
              <a:t>ມີແຜນງານ ກຄຕຊ ແຫ່ງຊາດ ທີ່ສອດຄ່ອງກັບ ຄູ່ມືອົງປະກອບຫຼັກວຽກງານ ກຄຕຊ ຂອງອົງການອະນາໄມໂລກ ລວມທັງ ແຜນ ແລະ ຄູ່ມື ກຄຕຊ ທີ່ໄດ້ຮັບການຈັດຕັ້ງປະຕິບັດ ທົ່ວປະເທດ. ສະຖານທີ່ບໍລິການສາທາລະນະສຸກ ມີສະພາບແວດລ້ອມທີ່ເໝາະສົມ (ລວມທັງ ນໍ້າ ແລະ ສຸຂະພິບານ) ແລະ ມີເຄື່ອງມື ແລະອຸປະກອນທີ່ຈໍາເປັນ ເພື່ອຈັດຕັ້ງປະຕິບັດວຽກງານ ກຄຕຊ ໃຫ້ໄດ້ຕາມມາດຕະຖານ ແຫ່ງຊາດ.</a:t>
            </a:r>
            <a:endParaRPr lang="en-LA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 Unicode MS" panose="020B0604020202020204" pitchFamily="34" charset="-128"/>
            </a:endParaRPr>
          </a:p>
          <a:p>
            <a:endParaRPr lang="en-US" sz="1200">
              <a:solidFill>
                <a:srgbClr val="323232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Arial Unicode MS" panose="020B0604020202020204" pitchFamily="34" charset="-128"/>
              </a:rPr>
              <a:t>E - </a:t>
            </a:r>
            <a:r>
              <a:rPr lang="lo-LA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Phetsarath OT" panose="02000500000000020004" pitchFamily="2" charset="0"/>
              </a:rPr>
              <a:t>ມີແຜນງານ ກຄຕຊ ແຫ່ງຊາດ ແລະ ມີການຈັດຕັ້ງປະຕິບັດແຜນງານດັ່ງກ່າວ ຢູ່ຂັ້ນສູນກາງ ແລະ ຂັ້ນສະຖານທີ່ບໍລິການສາທາລະນະສຸກ ເຊິ່ງສອດຄ່ອງກັບ ຄູ່ມືອົງປະກອບຫຼັກວຽກງານ ກຄຕຊ</a:t>
            </a:r>
            <a:r>
              <a:rPr lang="en-US" sz="1200" kern="100">
                <a:effectLst/>
                <a:latin typeface="Phetsarath OT" panose="02000500000000020004" pitchFamily="2" charset="0"/>
                <a:ea typeface="Aptos" panose="020B0004020202020204" pitchFamily="34" charset="0"/>
                <a:cs typeface="Arial Unicode MS" panose="020B0604020202020204" pitchFamily="34" charset="-128"/>
              </a:rPr>
              <a:t>. </a:t>
            </a:r>
            <a:r>
              <a:rPr lang="lo-LA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Phetsarath OT" panose="02000500000000020004" pitchFamily="2" charset="0"/>
              </a:rPr>
              <a:t>ມີການປະເມີນ ແລະ ເຜີຍແຜ່ຂໍ້ມູນ ການປະຕິບັດ ແລະ ປະສິດທິຜົນຂອງວຽກງານ ເປັນປະຈໍາ. ມີການປັບປຸງ ແຜນ​ງານ ​ແລະ ທິດຊີ້ນໍາແນະນໍາ ​​ໂດຍອີງໃສ່ຜົນໄດ້ຮັບຈາກການ​ຕິດ​ຕາມ​ກວດ​ກາ​.</a:t>
            </a:r>
            <a:endParaRPr lang="en-LA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4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Earth globe Americas">
            <a:extLst>
              <a:ext uri="{FF2B5EF4-FFF2-40B4-BE49-F238E27FC236}">
                <a16:creationId xmlns:a16="http://schemas.microsoft.com/office/drawing/2014/main" id="{6F5A6C55-EAD6-45A9-8261-AF3326EB3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677" y="181644"/>
            <a:ext cx="896828" cy="896828"/>
          </a:xfrm>
          <a:prstGeom prst="rect">
            <a:avLst/>
          </a:prstGeom>
        </p:spPr>
      </p:pic>
      <p:sp>
        <p:nvSpPr>
          <p:cNvPr id="13" name="Title 17">
            <a:extLst>
              <a:ext uri="{FF2B5EF4-FFF2-40B4-BE49-F238E27FC236}">
                <a16:creationId xmlns:a16="http://schemas.microsoft.com/office/drawing/2014/main" id="{EFA212E0-33CA-4203-8F81-80997EECAF25}"/>
              </a:ext>
            </a:extLst>
          </p:cNvPr>
          <p:cNvSpPr txBox="1">
            <a:spLocks/>
          </p:cNvSpPr>
          <p:nvPr/>
        </p:nvSpPr>
        <p:spPr bwMode="invGray">
          <a:xfrm>
            <a:off x="1246163" y="226951"/>
            <a:ext cx="9699674" cy="66149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ລະບົບຕິດຕາມການຊົມໃຊ້ຢາຕ້ານເຊື້ອແຫ່ງຊາດ ໃນຂະແໜງສຸຂະພາບຄົນ</a:t>
            </a:r>
            <a:endParaRPr lang="en-US" noProof="0">
              <a:solidFill>
                <a:schemeClr val="tx1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E572BC-CE1E-823C-6741-A1F58B5EC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20723"/>
              </p:ext>
            </p:extLst>
          </p:nvPr>
        </p:nvGraphicFramePr>
        <p:xfrm>
          <a:off x="438812" y="1367256"/>
          <a:ext cx="5657188" cy="428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2BFC6E7-BF7B-B8B4-8463-3CCB9419B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858" y="2744233"/>
            <a:ext cx="423180" cy="419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1E2B81-DFA7-4605-3C95-636D79372703}"/>
              </a:ext>
            </a:extLst>
          </p:cNvPr>
          <p:cNvSpPr txBox="1"/>
          <p:nvPr/>
        </p:nvSpPr>
        <p:spPr>
          <a:xfrm>
            <a:off x="187266" y="5939591"/>
            <a:ext cx="72949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85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(48%) 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ມີການຕິດຕາມການຂາຍ </a:t>
            </a:r>
            <a:r>
              <a:rPr lang="lo-LA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ຢາຕ້ານເຊື້ອ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ໃນລະດັບຊາດ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ລະດັ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C-E)</a:t>
            </a:r>
          </a:p>
          <a:p>
            <a:pPr marL="342900" indent="-342900" defTabSz="457200">
              <a:buFont typeface="Wingdings" panose="05000000000000000000" pitchFamily="2" charset="2"/>
              <a:buChar char="ü"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47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(27%) 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ບໍ່ມີແຜນການ ຫຼື ລະບົບຕິດຕາມ </a:t>
            </a:r>
            <a:r>
              <a:rPr lang="lo-LA">
                <a:solidFill>
                  <a:schemeClr val="tx1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ການຊົມໃຊ້ຢາຕ້ານເຊື້ອ 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20004" pitchFamily="2" charset="0"/>
                <a:cs typeface="Phetsarath OT" panose="02000500000000020004" pitchFamily="2" charset="0"/>
              </a:rPr>
              <a:t>ລະດັ</a:t>
            </a:r>
            <a:r>
              <a:rPr kumimoji="0" lang="lo-L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</a:t>
            </a:r>
            <a:r>
              <a:rPr lang="en-US">
                <a:solidFill>
                  <a:prstClr val="black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A)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25FCC05B-7EEA-7957-4AED-9E718FC3B8F6}"/>
              </a:ext>
            </a:extLst>
          </p:cNvPr>
          <p:cNvSpPr/>
          <p:nvPr/>
        </p:nvSpPr>
        <p:spPr>
          <a:xfrm>
            <a:off x="2920332" y="2388736"/>
            <a:ext cx="914400" cy="1549798"/>
          </a:xfrm>
          <a:prstGeom prst="downArrow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Arial"/>
                <a:cs typeface="Arial"/>
              </a:rPr>
              <a:t>Lao PDR</a:t>
            </a:r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332C6-02D2-7D0C-FE5D-BADF267ED7E0}"/>
              </a:ext>
            </a:extLst>
          </p:cNvPr>
          <p:cNvSpPr txBox="1"/>
          <p:nvPr/>
        </p:nvSpPr>
        <p:spPr>
          <a:xfrm>
            <a:off x="6800200" y="1551563"/>
            <a:ext cx="4942935" cy="375487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ບໍ່ມີແຜນການແຫ່ງຊາດ ຫຼື ລະບົບຕິດຕາມ ການຊົມໃຊ້ຢາຕ້ານເຊື້ອ.</a:t>
            </a:r>
          </a:p>
          <a:p>
            <a:endParaRPr lang="lo-LA" sz="1400" dirty="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B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ມີລະບົບອອກແບບມາເພື່ອເຝົ້າລະວັງການນໍາໃຊ້ຢາຕ້ານເຊື້ອ, ເຊິ່ງລວມມີການຕິດຕາມການຂາຍ ລະດັບຊາດ ຫຼື ການຊົມໃຊ້ຢາຕ້ານເຊື້ອໃນສະຖານທິໃຫ້ບໍລິການສາທາລະນະສຸກ.</a:t>
            </a:r>
          </a:p>
          <a:p>
            <a:endParaRPr lang="lo-LA" sz="1400" dirty="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 b="1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 - </a:t>
            </a:r>
            <a:r>
              <a:rPr lang="lo-LA" sz="1400" b="1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ການຂາຍຢາຕ້ານເຊື້ອທັງໝົດແມ່ນໄດ້ຕິດຕາມໃນລະດັບຊາດ ຫຼື ມີການຕິດຕາມການນໍາໃຊ້ຢາຕ້ານເຊື້ອ ຢູ່ລະດັບແຂວງ.</a:t>
            </a:r>
          </a:p>
          <a:p>
            <a:endParaRPr lang="lo-LA" sz="1400" dirty="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D - </a:t>
            </a:r>
            <a:r>
              <a:rPr lang="lo-LA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ການສັ່ງຢາ ແລະ ການນໍາໃຊ້ຢາຕ້ານເຊື້ອຢ່າງເໝາະສົມ ແມ່ນໄດ້ຕິດຕາມຢູ່ໃນກຸ່ມຕົວຢ່າງແຫ່ງຊາດ ຈາກ ສະຖານທິໃຫ້ບໍລິການສາທາລະນະສຸກ.</a:t>
            </a:r>
          </a:p>
          <a:p>
            <a:endParaRPr lang="lo-LA" sz="1400" dirty="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en-US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E - </a:t>
            </a:r>
            <a:r>
              <a:rPr lang="lo-LA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ປະຕິບັດເປັນປະຈຳ (ທຸກໆປີ/ສອງປີ) ເກັບກຳຂໍ້ມູນ ແລະ ລາຍງານ: ກ) ການຂາຍ ຫຼື ການຊົມໃຊ້ຢາຕ້ານເຊື້ອໃນລະດັບຊາດສຳລັບການນຳໃຊ້ຂອງໃນຄົນ; ແລະ </a:t>
            </a:r>
            <a:r>
              <a:rPr lang="en-US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b) </a:t>
            </a:r>
            <a:r>
              <a:rPr lang="lo-LA" sz="1400" dirty="0">
                <a:solidFill>
                  <a:srgbClr val="323232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ການສັ່ງຢາຕ້ານເຊື້ອ ແລະ ການນຳໃຊ້ທີ່ເໝາະສົມ/ສົມເຫດສົມຜົນ, ໃນຕົວຢ່າງທີ່ເປັນຕົວແທນຂອງສະຖານທີ່ບໍລິການສາທາລະນະສຸກ, ຈາກພາກລັດ ແລະ ເອກະຊົນ.</a:t>
            </a:r>
            <a:endParaRPr lang="en-US" sz="1400" dirty="0">
              <a:solidFill>
                <a:srgbClr val="323232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663BF-5D04-5199-1FE9-F98E9FE63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90" y="116124"/>
            <a:ext cx="2050010" cy="7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9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13124</TotalTime>
  <Words>3971</Words>
  <Application>Microsoft Office PowerPoint</Application>
  <PresentationFormat>Widescreen</PresentationFormat>
  <Paragraphs>245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 Narrow</vt:lpstr>
      <vt:lpstr>Calibri</vt:lpstr>
      <vt:lpstr>Gill Sans MT</vt:lpstr>
      <vt:lpstr>Phetsarath OT</vt:lpstr>
      <vt:lpstr>Segoe UI</vt:lpstr>
      <vt:lpstr>Wingdings</vt:lpstr>
      <vt:lpstr>Office Theme</vt:lpstr>
      <vt:lpstr>ທົບ​ທວນການ​ຈັດ​ຕັ້ງ​ປະ​ຕິ​ບັດ​​ແຜນຍຸດທະສາດແຫ່ງ ​ຊາດ ວ່າດ້ວຍການຕ້ານຕໍ່ເຊື້ອຈຸລະຊີບຕ້ານຕໍ່ຢາ ຕ້ານເຊື້ອຂອງ </vt:lpstr>
      <vt:lpstr>ແຜນຍຸດທະສາດວ່າດ້າຍການຕ້ານຕໍ່ເຊື້ອຈຸລະຊີບທີ່ຕ້ານຕໍ່ຢາຕ້ານເຊື້ອ 2019-2023</vt:lpstr>
      <vt:lpstr>ໄລຍະເວລາ ຈັດຕັ້ງປະຕິບັດແຜນຍຸດທະສາດແຫ່ງຊາດ</vt:lpstr>
      <vt:lpstr>ແບບສອບຖາມການປະເມີນຄວາມຄືບໜ້າຂອງວຽກງານ          ເຊື້ອຈຸລະຊີບຕ້ານຕໍ່ຢາ ຂອງປະເທດ (TrACSS) </vt:lpstr>
      <vt:lpstr>ຄວາມຄືບໜ້າ ຂອງວຽກງານ AMR ໃນ ສປປ ລາວ – TrACSS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ສະຖານະຂອງການຈັດຕັ້ງປະຕິບັດກິດຈະກໍາ </vt:lpstr>
      <vt:lpstr>ຂັ້ນຕອນຕໍ່ໄປ</vt:lpstr>
      <vt:lpstr>ຂົງເຂດຄວາມສຳຄັນໃນແຜນຍຸດທະສາດແຫ່ງຊາດ (NSP) ຕໍ່ໄປ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NSP-AMR Review and updates</dc:title>
  <dc:creator>Nay THI HA</dc:creator>
  <cp:lastModifiedBy>Lenovo</cp:lastModifiedBy>
  <cp:revision>23</cp:revision>
  <dcterms:created xsi:type="dcterms:W3CDTF">2024-12-26T06:43:58Z</dcterms:created>
  <dcterms:modified xsi:type="dcterms:W3CDTF">2025-04-21T06:55:28Z</dcterms:modified>
</cp:coreProperties>
</file>